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58" r:id="rId4"/>
    <p:sldId id="259" r:id="rId5"/>
    <p:sldId id="265" r:id="rId6"/>
    <p:sldId id="266" r:id="rId7"/>
    <p:sldId id="260" r:id="rId8"/>
    <p:sldId id="263" r:id="rId9"/>
    <p:sldId id="264" r:id="rId10"/>
    <p:sldId id="274" r:id="rId11"/>
    <p:sldId id="269" r:id="rId12"/>
    <p:sldId id="261"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showGuides="1">
      <p:cViewPr varScale="1">
        <p:scale>
          <a:sx n="64" d="100"/>
          <a:sy n="64" d="100"/>
        </p:scale>
        <p:origin x="90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1553D-A0B6-400D-B328-D9F861EC80AE}"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2E42441B-0EE7-40C6-AE64-E406352A6248}">
      <dgm:prSet/>
      <dgm:spPr/>
      <dgm:t>
        <a:bodyPr/>
        <a:lstStyle/>
        <a:p>
          <a:pPr>
            <a:tabLst/>
          </a:pPr>
          <a:r>
            <a:rPr lang="lv-LV" sz="2100" dirty="0"/>
            <a:t>EK un augsta līmeņa ekspertu grupa piedāvā “dezinformāciju” definēt kā </a:t>
          </a:r>
          <a:r>
            <a:rPr lang="lv-LV" sz="2100" b="1" dirty="0"/>
            <a:t>”pārbaudāmi nepatiesu vai maldinošu informāciju”</a:t>
          </a:r>
          <a:r>
            <a:rPr lang="lv-LV" sz="2100" dirty="0"/>
            <a:t>, kas kumulatīvi</a:t>
          </a:r>
          <a:endParaRPr lang="en-US" sz="2100" dirty="0"/>
        </a:p>
      </dgm:t>
    </dgm:pt>
    <dgm:pt modelId="{D9AC5B67-8044-40B1-9AFB-DF0EFBA1DA8F}" type="parTrans" cxnId="{23CF79D9-5BB7-4F8F-85B5-83F5CB4CB37A}">
      <dgm:prSet/>
      <dgm:spPr/>
      <dgm:t>
        <a:bodyPr/>
        <a:lstStyle/>
        <a:p>
          <a:endParaRPr lang="en-US"/>
        </a:p>
      </dgm:t>
    </dgm:pt>
    <dgm:pt modelId="{108E4816-CC1A-4178-8257-E81636635081}" type="sibTrans" cxnId="{23CF79D9-5BB7-4F8F-85B5-83F5CB4CB37A}">
      <dgm:prSet/>
      <dgm:spPr/>
      <dgm:t>
        <a:bodyPr/>
        <a:lstStyle/>
        <a:p>
          <a:endParaRPr lang="en-US"/>
        </a:p>
      </dgm:t>
    </dgm:pt>
    <dgm:pt modelId="{BB4A33D9-0944-4ADD-80F3-3E88F996937B}">
      <dgm:prSet custT="1"/>
      <dgm:spPr/>
      <dgm:t>
        <a:bodyPr/>
        <a:lstStyle/>
        <a:p>
          <a:r>
            <a:rPr lang="lv-LV" sz="1800" dirty="0"/>
            <a:t>“tiek sagatavota, publiskota un izplatīta, lai </a:t>
          </a:r>
          <a:r>
            <a:rPr lang="lv-LV" sz="1800" b="1" dirty="0"/>
            <a:t>gūtu ekonomisku labumu vai tīši maldinātu sabiedrību</a:t>
          </a:r>
          <a:r>
            <a:rPr lang="lv-LV" sz="1800" dirty="0"/>
            <a:t>”; un</a:t>
          </a:r>
          <a:endParaRPr lang="en-US" sz="1800" dirty="0"/>
        </a:p>
      </dgm:t>
    </dgm:pt>
    <dgm:pt modelId="{E359405D-73B4-447E-9841-04B1CE27FF43}" type="parTrans" cxnId="{BAD35D6F-8BBB-4FB3-81E7-B0D7F159792C}">
      <dgm:prSet/>
      <dgm:spPr/>
      <dgm:t>
        <a:bodyPr/>
        <a:lstStyle/>
        <a:p>
          <a:endParaRPr lang="en-US"/>
        </a:p>
      </dgm:t>
    </dgm:pt>
    <dgm:pt modelId="{1396471B-6D79-43AB-893C-26B6B07C1659}" type="sibTrans" cxnId="{BAD35D6F-8BBB-4FB3-81E7-B0D7F159792C}">
      <dgm:prSet/>
      <dgm:spPr/>
      <dgm:t>
        <a:bodyPr/>
        <a:lstStyle/>
        <a:p>
          <a:endParaRPr lang="en-US"/>
        </a:p>
      </dgm:t>
    </dgm:pt>
    <dgm:pt modelId="{CC8C2299-AF1D-41F6-A3AF-15B099B9FE9D}">
      <dgm:prSet custT="1"/>
      <dgm:spPr/>
      <dgm:t>
        <a:bodyPr/>
        <a:lstStyle/>
        <a:p>
          <a:r>
            <a:rPr lang="lv-LV" sz="1800" b="1" dirty="0"/>
            <a:t>“var radīt kaitējumu sabiedrībai”</a:t>
          </a:r>
          <a:r>
            <a:rPr lang="lv-LV" sz="1800" dirty="0"/>
            <a:t>, kas izpaužas kā “draudi demokrātiskiem politiskiem un politikas veidošanas procesiem, kā arī sabiedriskajiem labumiem, piemēram, ES pilsoņu veselības aizsardzībai, videi vai drošībai”.</a:t>
          </a:r>
          <a:endParaRPr lang="en-US" sz="1800" dirty="0"/>
        </a:p>
      </dgm:t>
    </dgm:pt>
    <dgm:pt modelId="{A1B46E8C-09C8-4E45-B46A-7A9BEE36B35E}" type="parTrans" cxnId="{8B19329E-C377-4814-97C0-025CF4BC3C9C}">
      <dgm:prSet/>
      <dgm:spPr/>
      <dgm:t>
        <a:bodyPr/>
        <a:lstStyle/>
        <a:p>
          <a:endParaRPr lang="en-US"/>
        </a:p>
      </dgm:t>
    </dgm:pt>
    <dgm:pt modelId="{A5B089D8-0D1A-48BF-82AF-122CFC2A5D10}" type="sibTrans" cxnId="{8B19329E-C377-4814-97C0-025CF4BC3C9C}">
      <dgm:prSet/>
      <dgm:spPr/>
      <dgm:t>
        <a:bodyPr/>
        <a:lstStyle/>
        <a:p>
          <a:endParaRPr lang="en-US"/>
        </a:p>
      </dgm:t>
    </dgm:pt>
    <dgm:pt modelId="{715C4E0F-7709-41EE-8898-EEB0F8B6FFBE}">
      <dgm:prSet/>
      <dgm:spPr/>
      <dgm:t>
        <a:bodyPr/>
        <a:lstStyle/>
        <a:p>
          <a:r>
            <a:rPr lang="lv-LV" dirty="0"/>
            <a:t>Jēdzienā “dezinformācija” nav ietverta maldinoša reklāma, kļūdainas ziņas, satīra, parodija vai skaidri norādītas noteikta viedokļa atbalstītāju ziņas un komentāri, un tas neskar saistošus juridiskos pienākumus, pašregulējošus reklāmas kodeksus, kā arī standartus attiecībā uz maldinošu reklāmu.</a:t>
          </a:r>
          <a:endParaRPr lang="en-US" dirty="0"/>
        </a:p>
      </dgm:t>
    </dgm:pt>
    <dgm:pt modelId="{6E4A8C50-797F-4153-9974-96FA0FBCBB19}" type="parTrans" cxnId="{ACDFB946-B4DA-4ABD-AC7E-BD825BFE2D87}">
      <dgm:prSet/>
      <dgm:spPr/>
      <dgm:t>
        <a:bodyPr/>
        <a:lstStyle/>
        <a:p>
          <a:endParaRPr lang="en-US"/>
        </a:p>
      </dgm:t>
    </dgm:pt>
    <dgm:pt modelId="{81B2BA00-0E53-4025-AD27-EB4163BD7D99}" type="sibTrans" cxnId="{ACDFB946-B4DA-4ABD-AC7E-BD825BFE2D87}">
      <dgm:prSet/>
      <dgm:spPr/>
      <dgm:t>
        <a:bodyPr/>
        <a:lstStyle/>
        <a:p>
          <a:endParaRPr lang="en-US"/>
        </a:p>
      </dgm:t>
    </dgm:pt>
    <dgm:pt modelId="{841661C6-BABC-4156-9134-10E4C16DAEE5}" type="pres">
      <dgm:prSet presAssocID="{5921553D-A0B6-400D-B328-D9F861EC80AE}" presName="Name0" presStyleCnt="0">
        <dgm:presLayoutVars>
          <dgm:dir/>
          <dgm:resizeHandles val="exact"/>
        </dgm:presLayoutVars>
      </dgm:prSet>
      <dgm:spPr/>
    </dgm:pt>
    <dgm:pt modelId="{F34156CB-0152-4A9E-AD49-4E9525F775FD}" type="pres">
      <dgm:prSet presAssocID="{2E42441B-0EE7-40C6-AE64-E406352A6248}" presName="parAndChTx" presStyleLbl="node1" presStyleIdx="0" presStyleCnt="2">
        <dgm:presLayoutVars>
          <dgm:bulletEnabled val="1"/>
        </dgm:presLayoutVars>
      </dgm:prSet>
      <dgm:spPr/>
    </dgm:pt>
    <dgm:pt modelId="{89D96F50-71E7-42C2-B30B-BE162E47F6D8}" type="pres">
      <dgm:prSet presAssocID="{108E4816-CC1A-4178-8257-E81636635081}" presName="parAndChSpace" presStyleCnt="0"/>
      <dgm:spPr/>
    </dgm:pt>
    <dgm:pt modelId="{2BAC9E40-F195-4823-99F8-073E4926D0BF}" type="pres">
      <dgm:prSet presAssocID="{715C4E0F-7709-41EE-8898-EEB0F8B6FFBE}" presName="parAndChTx" presStyleLbl="node1" presStyleIdx="1" presStyleCnt="2">
        <dgm:presLayoutVars>
          <dgm:bulletEnabled val="1"/>
        </dgm:presLayoutVars>
      </dgm:prSet>
      <dgm:spPr/>
    </dgm:pt>
  </dgm:ptLst>
  <dgm:cxnLst>
    <dgm:cxn modelId="{A7D0783F-B327-4FC2-A648-D2F2036355F9}" type="presOf" srcId="{715C4E0F-7709-41EE-8898-EEB0F8B6FFBE}" destId="{2BAC9E40-F195-4823-99F8-073E4926D0BF}" srcOrd="0" destOrd="0" presId="urn:microsoft.com/office/officeart/2005/8/layout/hChevron3"/>
    <dgm:cxn modelId="{ACDFB946-B4DA-4ABD-AC7E-BD825BFE2D87}" srcId="{5921553D-A0B6-400D-B328-D9F861EC80AE}" destId="{715C4E0F-7709-41EE-8898-EEB0F8B6FFBE}" srcOrd="1" destOrd="0" parTransId="{6E4A8C50-797F-4153-9974-96FA0FBCBB19}" sibTransId="{81B2BA00-0E53-4025-AD27-EB4163BD7D99}"/>
    <dgm:cxn modelId="{BAD35D6F-8BBB-4FB3-81E7-B0D7F159792C}" srcId="{2E42441B-0EE7-40C6-AE64-E406352A6248}" destId="{BB4A33D9-0944-4ADD-80F3-3E88F996937B}" srcOrd="0" destOrd="0" parTransId="{E359405D-73B4-447E-9841-04B1CE27FF43}" sibTransId="{1396471B-6D79-43AB-893C-26B6B07C1659}"/>
    <dgm:cxn modelId="{8B19329E-C377-4814-97C0-025CF4BC3C9C}" srcId="{2E42441B-0EE7-40C6-AE64-E406352A6248}" destId="{CC8C2299-AF1D-41F6-A3AF-15B099B9FE9D}" srcOrd="1" destOrd="0" parTransId="{A1B46E8C-09C8-4E45-B46A-7A9BEE36B35E}" sibTransId="{A5B089D8-0D1A-48BF-82AF-122CFC2A5D10}"/>
    <dgm:cxn modelId="{F8FBC3D3-115E-45C9-B739-2B701049CA24}" type="presOf" srcId="{BB4A33D9-0944-4ADD-80F3-3E88F996937B}" destId="{F34156CB-0152-4A9E-AD49-4E9525F775FD}" srcOrd="0" destOrd="1" presId="urn:microsoft.com/office/officeart/2005/8/layout/hChevron3"/>
    <dgm:cxn modelId="{23CF79D9-5BB7-4F8F-85B5-83F5CB4CB37A}" srcId="{5921553D-A0B6-400D-B328-D9F861EC80AE}" destId="{2E42441B-0EE7-40C6-AE64-E406352A6248}" srcOrd="0" destOrd="0" parTransId="{D9AC5B67-8044-40B1-9AFB-DF0EFBA1DA8F}" sibTransId="{108E4816-CC1A-4178-8257-E81636635081}"/>
    <dgm:cxn modelId="{4BC034DA-44CF-4835-AB38-B81E05E956BC}" type="presOf" srcId="{5921553D-A0B6-400D-B328-D9F861EC80AE}" destId="{841661C6-BABC-4156-9134-10E4C16DAEE5}" srcOrd="0" destOrd="0" presId="urn:microsoft.com/office/officeart/2005/8/layout/hChevron3"/>
    <dgm:cxn modelId="{528785F1-CEFF-42F7-9DCC-5C465C3E66D7}" type="presOf" srcId="{2E42441B-0EE7-40C6-AE64-E406352A6248}" destId="{F34156CB-0152-4A9E-AD49-4E9525F775FD}" srcOrd="0" destOrd="0" presId="urn:microsoft.com/office/officeart/2005/8/layout/hChevron3"/>
    <dgm:cxn modelId="{811CE3FA-BC7F-4CCA-B9B8-4BC2834CEE27}" type="presOf" srcId="{CC8C2299-AF1D-41F6-A3AF-15B099B9FE9D}" destId="{F34156CB-0152-4A9E-AD49-4E9525F775FD}" srcOrd="0" destOrd="2" presId="urn:microsoft.com/office/officeart/2005/8/layout/hChevron3"/>
    <dgm:cxn modelId="{3F528273-4661-4C1E-91AE-6496E2CCDF97}" type="presParOf" srcId="{841661C6-BABC-4156-9134-10E4C16DAEE5}" destId="{F34156CB-0152-4A9E-AD49-4E9525F775FD}" srcOrd="0" destOrd="0" presId="urn:microsoft.com/office/officeart/2005/8/layout/hChevron3"/>
    <dgm:cxn modelId="{3950E3E7-482E-4F23-BBFE-93C6F532D464}" type="presParOf" srcId="{841661C6-BABC-4156-9134-10E4C16DAEE5}" destId="{89D96F50-71E7-42C2-B30B-BE162E47F6D8}" srcOrd="1" destOrd="0" presId="urn:microsoft.com/office/officeart/2005/8/layout/hChevron3"/>
    <dgm:cxn modelId="{4DCA1E1A-BC95-4405-80BB-6B4F8455710D}" type="presParOf" srcId="{841661C6-BABC-4156-9134-10E4C16DAEE5}" destId="{2BAC9E40-F195-4823-99F8-073E4926D0BF}"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F063D-48CB-40A2-A76D-F706076D7F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lv-LV"/>
        </a:p>
      </dgm:t>
    </dgm:pt>
    <dgm:pt modelId="{3954C6DA-3CD9-42EA-9734-59BE376399E6}">
      <dgm:prSet phldrT="[Teksts]"/>
      <dgm:spPr/>
      <dgm:t>
        <a:bodyPr/>
        <a:lstStyle/>
        <a:p>
          <a:r>
            <a:rPr lang="lv-LV" dirty="0"/>
            <a:t>Bils Geits plāno piespiedu kārtā vakcinēt visus eiropiešus, samazināt pasaules iedzīvotāju skaitu.</a:t>
          </a:r>
        </a:p>
      </dgm:t>
    </dgm:pt>
    <dgm:pt modelId="{7A69E8A2-17A9-43E6-9CE1-6AEEFD9DEDA7}" type="parTrans" cxnId="{2CC3E7F8-2FF1-4D0D-AB94-F441ADB4F33E}">
      <dgm:prSet/>
      <dgm:spPr/>
      <dgm:t>
        <a:bodyPr/>
        <a:lstStyle/>
        <a:p>
          <a:endParaRPr lang="lv-LV"/>
        </a:p>
      </dgm:t>
    </dgm:pt>
    <dgm:pt modelId="{DC11F67D-54E6-4A33-9B79-E94C3AE0D145}" type="sibTrans" cxnId="{2CC3E7F8-2FF1-4D0D-AB94-F441ADB4F33E}">
      <dgm:prSet/>
      <dgm:spPr/>
      <dgm:t>
        <a:bodyPr/>
        <a:lstStyle/>
        <a:p>
          <a:endParaRPr lang="lv-LV"/>
        </a:p>
      </dgm:t>
    </dgm:pt>
    <dgm:pt modelId="{B0B23726-D6E8-4772-86A7-1E5CAA0134B1}">
      <dgm:prSet phldrT="[Teksts]"/>
      <dgm:spPr/>
      <dgm:t>
        <a:bodyPr/>
        <a:lstStyle/>
        <a:p>
          <a:r>
            <a:rPr lang="lv-LV" dirty="0"/>
            <a:t>Nekāda koronavīrusa nav. Tas izdomāts, lai ļautu nopelnīt lielajiem uzņēmumiem un atsevišķiem indivīdiem.</a:t>
          </a:r>
        </a:p>
      </dgm:t>
    </dgm:pt>
    <dgm:pt modelId="{7ED39464-E87F-4DAE-8D6F-E72CABA77582}" type="parTrans" cxnId="{0DFDAF5C-A87E-4650-9566-F174918E29A2}">
      <dgm:prSet/>
      <dgm:spPr/>
      <dgm:t>
        <a:bodyPr/>
        <a:lstStyle/>
        <a:p>
          <a:endParaRPr lang="lv-LV"/>
        </a:p>
      </dgm:t>
    </dgm:pt>
    <dgm:pt modelId="{7531F686-71C7-4056-A97C-9E7AC5213DAC}" type="sibTrans" cxnId="{0DFDAF5C-A87E-4650-9566-F174918E29A2}">
      <dgm:prSet/>
      <dgm:spPr/>
      <dgm:t>
        <a:bodyPr/>
        <a:lstStyle/>
        <a:p>
          <a:endParaRPr lang="lv-LV"/>
        </a:p>
      </dgm:t>
    </dgm:pt>
    <dgm:pt modelId="{EBDD793C-F77A-4770-87EA-76B45257091F}">
      <dgm:prSet phldrT="[Teksts]"/>
      <dgm:spPr/>
      <dgm:t>
        <a:bodyPr/>
        <a:lstStyle/>
        <a:p>
          <a:r>
            <a:rPr lang="lv-LV" dirty="0"/>
            <a:t>Ja iedzīvotāji nepiekritīs vakcinācijai, tiks piemērots naudas sods daudzu tūkstošu eiro apmērā.</a:t>
          </a:r>
        </a:p>
      </dgm:t>
    </dgm:pt>
    <dgm:pt modelId="{4CBA4854-9619-426B-82DD-B81EF4AAA0D2}" type="parTrans" cxnId="{8F0EE507-691F-41E1-9322-0CA985B63717}">
      <dgm:prSet/>
      <dgm:spPr/>
      <dgm:t>
        <a:bodyPr/>
        <a:lstStyle/>
        <a:p>
          <a:endParaRPr lang="lv-LV"/>
        </a:p>
      </dgm:t>
    </dgm:pt>
    <dgm:pt modelId="{DF59FE95-E210-4441-B02C-729368ECA52A}" type="sibTrans" cxnId="{8F0EE507-691F-41E1-9322-0CA985B63717}">
      <dgm:prSet/>
      <dgm:spPr/>
      <dgm:t>
        <a:bodyPr/>
        <a:lstStyle/>
        <a:p>
          <a:endParaRPr lang="lv-LV"/>
        </a:p>
      </dgm:t>
    </dgm:pt>
    <dgm:pt modelId="{3BE9A001-24C6-48DF-A936-870CF80DCB30}" type="pres">
      <dgm:prSet presAssocID="{3C7F063D-48CB-40A2-A76D-F706076D7FCA}" presName="Name0" presStyleCnt="0">
        <dgm:presLayoutVars>
          <dgm:dir/>
          <dgm:resizeHandles val="exact"/>
        </dgm:presLayoutVars>
      </dgm:prSet>
      <dgm:spPr/>
    </dgm:pt>
    <dgm:pt modelId="{74CB25B9-A247-477A-B294-CAB8F4B0ED7F}" type="pres">
      <dgm:prSet presAssocID="{3954C6DA-3CD9-42EA-9734-59BE376399E6}" presName="node" presStyleLbl="node1" presStyleIdx="0" presStyleCnt="3">
        <dgm:presLayoutVars>
          <dgm:bulletEnabled val="1"/>
        </dgm:presLayoutVars>
      </dgm:prSet>
      <dgm:spPr/>
    </dgm:pt>
    <dgm:pt modelId="{B7247125-8A63-4333-92B8-7088FE93FF45}" type="pres">
      <dgm:prSet presAssocID="{DC11F67D-54E6-4A33-9B79-E94C3AE0D145}" presName="sibTrans" presStyleCnt="0"/>
      <dgm:spPr/>
    </dgm:pt>
    <dgm:pt modelId="{EA3F2999-2A22-4E68-872C-88CA329E660B}" type="pres">
      <dgm:prSet presAssocID="{B0B23726-D6E8-4772-86A7-1E5CAA0134B1}" presName="node" presStyleLbl="node1" presStyleIdx="1" presStyleCnt="3">
        <dgm:presLayoutVars>
          <dgm:bulletEnabled val="1"/>
        </dgm:presLayoutVars>
      </dgm:prSet>
      <dgm:spPr/>
    </dgm:pt>
    <dgm:pt modelId="{24F7B74A-6270-442E-AFCF-1FDAB61ACEBD}" type="pres">
      <dgm:prSet presAssocID="{7531F686-71C7-4056-A97C-9E7AC5213DAC}" presName="sibTrans" presStyleCnt="0"/>
      <dgm:spPr/>
    </dgm:pt>
    <dgm:pt modelId="{104E8331-2163-4B1E-9780-01C7E69C23B6}" type="pres">
      <dgm:prSet presAssocID="{EBDD793C-F77A-4770-87EA-76B45257091F}" presName="node" presStyleLbl="node1" presStyleIdx="2" presStyleCnt="3">
        <dgm:presLayoutVars>
          <dgm:bulletEnabled val="1"/>
        </dgm:presLayoutVars>
      </dgm:prSet>
      <dgm:spPr/>
    </dgm:pt>
  </dgm:ptLst>
  <dgm:cxnLst>
    <dgm:cxn modelId="{8F0EE507-691F-41E1-9322-0CA985B63717}" srcId="{3C7F063D-48CB-40A2-A76D-F706076D7FCA}" destId="{EBDD793C-F77A-4770-87EA-76B45257091F}" srcOrd="2" destOrd="0" parTransId="{4CBA4854-9619-426B-82DD-B81EF4AAA0D2}" sibTransId="{DF59FE95-E210-4441-B02C-729368ECA52A}"/>
    <dgm:cxn modelId="{8DA96C08-24CA-4F7A-B920-73868E7F78B2}" type="presOf" srcId="{3954C6DA-3CD9-42EA-9734-59BE376399E6}" destId="{74CB25B9-A247-477A-B294-CAB8F4B0ED7F}" srcOrd="0" destOrd="0" presId="urn:microsoft.com/office/officeart/2005/8/layout/hList6"/>
    <dgm:cxn modelId="{42061432-1712-4B78-AE55-11912887B9EB}" type="presOf" srcId="{3C7F063D-48CB-40A2-A76D-F706076D7FCA}" destId="{3BE9A001-24C6-48DF-A936-870CF80DCB30}" srcOrd="0" destOrd="0" presId="urn:microsoft.com/office/officeart/2005/8/layout/hList6"/>
    <dgm:cxn modelId="{0DFDAF5C-A87E-4650-9566-F174918E29A2}" srcId="{3C7F063D-48CB-40A2-A76D-F706076D7FCA}" destId="{B0B23726-D6E8-4772-86A7-1E5CAA0134B1}" srcOrd="1" destOrd="0" parTransId="{7ED39464-E87F-4DAE-8D6F-E72CABA77582}" sibTransId="{7531F686-71C7-4056-A97C-9E7AC5213DAC}"/>
    <dgm:cxn modelId="{3FDEABA1-BE6C-469A-8C95-09A41C6B4C70}" type="presOf" srcId="{EBDD793C-F77A-4770-87EA-76B45257091F}" destId="{104E8331-2163-4B1E-9780-01C7E69C23B6}" srcOrd="0" destOrd="0" presId="urn:microsoft.com/office/officeart/2005/8/layout/hList6"/>
    <dgm:cxn modelId="{A22DECBA-37EE-44E3-959D-C29C15074F60}" type="presOf" srcId="{B0B23726-D6E8-4772-86A7-1E5CAA0134B1}" destId="{EA3F2999-2A22-4E68-872C-88CA329E660B}" srcOrd="0" destOrd="0" presId="urn:microsoft.com/office/officeart/2005/8/layout/hList6"/>
    <dgm:cxn modelId="{2CC3E7F8-2FF1-4D0D-AB94-F441ADB4F33E}" srcId="{3C7F063D-48CB-40A2-A76D-F706076D7FCA}" destId="{3954C6DA-3CD9-42EA-9734-59BE376399E6}" srcOrd="0" destOrd="0" parTransId="{7A69E8A2-17A9-43E6-9CE1-6AEEFD9DEDA7}" sibTransId="{DC11F67D-54E6-4A33-9B79-E94C3AE0D145}"/>
    <dgm:cxn modelId="{9677EE9A-E67D-4DE8-B7E8-9656CA27FB68}" type="presParOf" srcId="{3BE9A001-24C6-48DF-A936-870CF80DCB30}" destId="{74CB25B9-A247-477A-B294-CAB8F4B0ED7F}" srcOrd="0" destOrd="0" presId="urn:microsoft.com/office/officeart/2005/8/layout/hList6"/>
    <dgm:cxn modelId="{E970CF30-F46D-4338-86C6-05B026F1EA7A}" type="presParOf" srcId="{3BE9A001-24C6-48DF-A936-870CF80DCB30}" destId="{B7247125-8A63-4333-92B8-7088FE93FF45}" srcOrd="1" destOrd="0" presId="urn:microsoft.com/office/officeart/2005/8/layout/hList6"/>
    <dgm:cxn modelId="{DAB2C17B-70BF-4244-ADF6-134B7D99228F}" type="presParOf" srcId="{3BE9A001-24C6-48DF-A936-870CF80DCB30}" destId="{EA3F2999-2A22-4E68-872C-88CA329E660B}" srcOrd="2" destOrd="0" presId="urn:microsoft.com/office/officeart/2005/8/layout/hList6"/>
    <dgm:cxn modelId="{5B9F7C54-D586-4642-9F71-165EACF41514}" type="presParOf" srcId="{3BE9A001-24C6-48DF-A936-870CF80DCB30}" destId="{24F7B74A-6270-442E-AFCF-1FDAB61ACEBD}" srcOrd="3" destOrd="0" presId="urn:microsoft.com/office/officeart/2005/8/layout/hList6"/>
    <dgm:cxn modelId="{AFFD8243-879C-4344-BD07-32F4A1286086}" type="presParOf" srcId="{3BE9A001-24C6-48DF-A936-870CF80DCB30}" destId="{104E8331-2163-4B1E-9780-01C7E69C23B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F063D-48CB-40A2-A76D-F706076D7F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3954C6DA-3CD9-42EA-9734-59BE376399E6}">
      <dgm:prSet phldrT="[Teksts]"/>
      <dgm:spPr/>
      <dgm:t>
        <a:bodyPr/>
        <a:lstStyle/>
        <a:p>
          <a:r>
            <a:rPr lang="lv-LV" dirty="0"/>
            <a:t>Vakcinācija domāta, lai pārvērstu cilvēka DNS un padarītu to paklausīgu.</a:t>
          </a:r>
        </a:p>
      </dgm:t>
    </dgm:pt>
    <dgm:pt modelId="{7A69E8A2-17A9-43E6-9CE1-6AEEFD9DEDA7}" type="parTrans" cxnId="{2CC3E7F8-2FF1-4D0D-AB94-F441ADB4F33E}">
      <dgm:prSet/>
      <dgm:spPr/>
      <dgm:t>
        <a:bodyPr/>
        <a:lstStyle/>
        <a:p>
          <a:endParaRPr lang="lv-LV"/>
        </a:p>
      </dgm:t>
    </dgm:pt>
    <dgm:pt modelId="{DC11F67D-54E6-4A33-9B79-E94C3AE0D145}" type="sibTrans" cxnId="{2CC3E7F8-2FF1-4D0D-AB94-F441ADB4F33E}">
      <dgm:prSet/>
      <dgm:spPr/>
      <dgm:t>
        <a:bodyPr/>
        <a:lstStyle/>
        <a:p>
          <a:endParaRPr lang="lv-LV"/>
        </a:p>
      </dgm:t>
    </dgm:pt>
    <dgm:pt modelId="{B0B23726-D6E8-4772-86A7-1E5CAA0134B1}">
      <dgm:prSet phldrT="[Teksts]"/>
      <dgm:spPr/>
      <dgm:t>
        <a:bodyPr/>
        <a:lstStyle/>
        <a:p>
          <a:r>
            <a:rPr lang="lv-LV" dirty="0"/>
            <a:t>Kopā ar vakcīnu organismā tiek ievadīti 5G </a:t>
          </a:r>
          <a:r>
            <a:rPr lang="lv-LV" dirty="0" err="1"/>
            <a:t>nanočipi</a:t>
          </a:r>
          <a:r>
            <a:rPr lang="lv-LV" dirty="0"/>
            <a:t>, kas ļauj cilvēku pilnībā izsekot.</a:t>
          </a:r>
        </a:p>
      </dgm:t>
    </dgm:pt>
    <dgm:pt modelId="{7ED39464-E87F-4DAE-8D6F-E72CABA77582}" type="parTrans" cxnId="{0DFDAF5C-A87E-4650-9566-F174918E29A2}">
      <dgm:prSet/>
      <dgm:spPr/>
      <dgm:t>
        <a:bodyPr/>
        <a:lstStyle/>
        <a:p>
          <a:endParaRPr lang="lv-LV"/>
        </a:p>
      </dgm:t>
    </dgm:pt>
    <dgm:pt modelId="{7531F686-71C7-4056-A97C-9E7AC5213DAC}" type="sibTrans" cxnId="{0DFDAF5C-A87E-4650-9566-F174918E29A2}">
      <dgm:prSet/>
      <dgm:spPr/>
      <dgm:t>
        <a:bodyPr/>
        <a:lstStyle/>
        <a:p>
          <a:endParaRPr lang="lv-LV"/>
        </a:p>
      </dgm:t>
    </dgm:pt>
    <dgm:pt modelId="{EBDD793C-F77A-4770-87EA-76B45257091F}">
      <dgm:prSet phldrT="[Teksts]"/>
      <dgm:spPr/>
      <dgm:t>
        <a:bodyPr/>
        <a:lstStyle/>
        <a:p>
          <a:r>
            <a:rPr lang="lv-LV" dirty="0"/>
            <a:t>Tiks</a:t>
          </a:r>
          <a:r>
            <a:rPr lang="lv-LV" baseline="0" dirty="0"/>
            <a:t> nogalināti vairāki simti tūkstoši haizivju, lai izstrādātu vakcīnas paraugu.</a:t>
          </a:r>
          <a:endParaRPr lang="lv-LV" dirty="0"/>
        </a:p>
      </dgm:t>
    </dgm:pt>
    <dgm:pt modelId="{4CBA4854-9619-426B-82DD-B81EF4AAA0D2}" type="parTrans" cxnId="{8F0EE507-691F-41E1-9322-0CA985B63717}">
      <dgm:prSet/>
      <dgm:spPr/>
      <dgm:t>
        <a:bodyPr/>
        <a:lstStyle/>
        <a:p>
          <a:endParaRPr lang="lv-LV"/>
        </a:p>
      </dgm:t>
    </dgm:pt>
    <dgm:pt modelId="{DF59FE95-E210-4441-B02C-729368ECA52A}" type="sibTrans" cxnId="{8F0EE507-691F-41E1-9322-0CA985B63717}">
      <dgm:prSet/>
      <dgm:spPr/>
      <dgm:t>
        <a:bodyPr/>
        <a:lstStyle/>
        <a:p>
          <a:endParaRPr lang="lv-LV"/>
        </a:p>
      </dgm:t>
    </dgm:pt>
    <dgm:pt modelId="{CDE450B2-6478-4882-BD95-F48A64F6C03F}" type="pres">
      <dgm:prSet presAssocID="{3C7F063D-48CB-40A2-A76D-F706076D7FCA}" presName="diagram" presStyleCnt="0">
        <dgm:presLayoutVars>
          <dgm:dir/>
          <dgm:resizeHandles val="exact"/>
        </dgm:presLayoutVars>
      </dgm:prSet>
      <dgm:spPr/>
    </dgm:pt>
    <dgm:pt modelId="{CC2F4182-265B-4EA5-A255-E0985CB08EBA}" type="pres">
      <dgm:prSet presAssocID="{3954C6DA-3CD9-42EA-9734-59BE376399E6}" presName="node" presStyleLbl="node1" presStyleIdx="0" presStyleCnt="3">
        <dgm:presLayoutVars>
          <dgm:bulletEnabled val="1"/>
        </dgm:presLayoutVars>
      </dgm:prSet>
      <dgm:spPr/>
    </dgm:pt>
    <dgm:pt modelId="{95E8A823-112C-40DD-B50F-67B576C3FDC8}" type="pres">
      <dgm:prSet presAssocID="{DC11F67D-54E6-4A33-9B79-E94C3AE0D145}" presName="sibTrans" presStyleCnt="0"/>
      <dgm:spPr/>
    </dgm:pt>
    <dgm:pt modelId="{A665C520-2791-4740-86B8-C8D59A1B39F3}" type="pres">
      <dgm:prSet presAssocID="{B0B23726-D6E8-4772-86A7-1E5CAA0134B1}" presName="node" presStyleLbl="node1" presStyleIdx="1" presStyleCnt="3">
        <dgm:presLayoutVars>
          <dgm:bulletEnabled val="1"/>
        </dgm:presLayoutVars>
      </dgm:prSet>
      <dgm:spPr/>
    </dgm:pt>
    <dgm:pt modelId="{21CA8386-EA7A-4828-873F-96176F1F176C}" type="pres">
      <dgm:prSet presAssocID="{7531F686-71C7-4056-A97C-9E7AC5213DAC}" presName="sibTrans" presStyleCnt="0"/>
      <dgm:spPr/>
    </dgm:pt>
    <dgm:pt modelId="{57FF4B60-4B97-406D-9F7E-618F539BD6ED}" type="pres">
      <dgm:prSet presAssocID="{EBDD793C-F77A-4770-87EA-76B45257091F}" presName="node" presStyleLbl="node1" presStyleIdx="2" presStyleCnt="3">
        <dgm:presLayoutVars>
          <dgm:bulletEnabled val="1"/>
        </dgm:presLayoutVars>
      </dgm:prSet>
      <dgm:spPr/>
    </dgm:pt>
  </dgm:ptLst>
  <dgm:cxnLst>
    <dgm:cxn modelId="{8F0EE507-691F-41E1-9322-0CA985B63717}" srcId="{3C7F063D-48CB-40A2-A76D-F706076D7FCA}" destId="{EBDD793C-F77A-4770-87EA-76B45257091F}" srcOrd="2" destOrd="0" parTransId="{4CBA4854-9619-426B-82DD-B81EF4AAA0D2}" sibTransId="{DF59FE95-E210-4441-B02C-729368ECA52A}"/>
    <dgm:cxn modelId="{0DFDAF5C-A87E-4650-9566-F174918E29A2}" srcId="{3C7F063D-48CB-40A2-A76D-F706076D7FCA}" destId="{B0B23726-D6E8-4772-86A7-1E5CAA0134B1}" srcOrd="1" destOrd="0" parTransId="{7ED39464-E87F-4DAE-8D6F-E72CABA77582}" sibTransId="{7531F686-71C7-4056-A97C-9E7AC5213DAC}"/>
    <dgm:cxn modelId="{FAC9E94D-2CFC-466F-9E97-0AD6E2EC36FE}" type="presOf" srcId="{EBDD793C-F77A-4770-87EA-76B45257091F}" destId="{57FF4B60-4B97-406D-9F7E-618F539BD6ED}" srcOrd="0" destOrd="0" presId="urn:microsoft.com/office/officeart/2005/8/layout/default"/>
    <dgm:cxn modelId="{A2466884-3247-446B-93B3-57A5679028DD}" type="presOf" srcId="{B0B23726-D6E8-4772-86A7-1E5CAA0134B1}" destId="{A665C520-2791-4740-86B8-C8D59A1B39F3}" srcOrd="0" destOrd="0" presId="urn:microsoft.com/office/officeart/2005/8/layout/default"/>
    <dgm:cxn modelId="{834EEF8D-A7E7-4A8E-A5EE-E1461F471DD7}" type="presOf" srcId="{3954C6DA-3CD9-42EA-9734-59BE376399E6}" destId="{CC2F4182-265B-4EA5-A255-E0985CB08EBA}" srcOrd="0" destOrd="0" presId="urn:microsoft.com/office/officeart/2005/8/layout/default"/>
    <dgm:cxn modelId="{3AD135BD-B0E2-43CB-BCAF-04668AF4D046}" type="presOf" srcId="{3C7F063D-48CB-40A2-A76D-F706076D7FCA}" destId="{CDE450B2-6478-4882-BD95-F48A64F6C03F}" srcOrd="0" destOrd="0" presId="urn:microsoft.com/office/officeart/2005/8/layout/default"/>
    <dgm:cxn modelId="{2CC3E7F8-2FF1-4D0D-AB94-F441ADB4F33E}" srcId="{3C7F063D-48CB-40A2-A76D-F706076D7FCA}" destId="{3954C6DA-3CD9-42EA-9734-59BE376399E6}" srcOrd="0" destOrd="0" parTransId="{7A69E8A2-17A9-43E6-9CE1-6AEEFD9DEDA7}" sibTransId="{DC11F67D-54E6-4A33-9B79-E94C3AE0D145}"/>
    <dgm:cxn modelId="{85D98305-FCED-405F-9068-CA385C0D6C60}" type="presParOf" srcId="{CDE450B2-6478-4882-BD95-F48A64F6C03F}" destId="{CC2F4182-265B-4EA5-A255-E0985CB08EBA}" srcOrd="0" destOrd="0" presId="urn:microsoft.com/office/officeart/2005/8/layout/default"/>
    <dgm:cxn modelId="{9EA041E7-24CA-4DD8-951F-453A251BA70D}" type="presParOf" srcId="{CDE450B2-6478-4882-BD95-F48A64F6C03F}" destId="{95E8A823-112C-40DD-B50F-67B576C3FDC8}" srcOrd="1" destOrd="0" presId="urn:microsoft.com/office/officeart/2005/8/layout/default"/>
    <dgm:cxn modelId="{DDA8A346-9492-4669-B74E-A11145FC46EE}" type="presParOf" srcId="{CDE450B2-6478-4882-BD95-F48A64F6C03F}" destId="{A665C520-2791-4740-86B8-C8D59A1B39F3}" srcOrd="2" destOrd="0" presId="urn:microsoft.com/office/officeart/2005/8/layout/default"/>
    <dgm:cxn modelId="{C987DB82-2786-4030-837D-6F12FC040B11}" type="presParOf" srcId="{CDE450B2-6478-4882-BD95-F48A64F6C03F}" destId="{21CA8386-EA7A-4828-873F-96176F1F176C}" srcOrd="3" destOrd="0" presId="urn:microsoft.com/office/officeart/2005/8/layout/default"/>
    <dgm:cxn modelId="{CA3A70F9-BE48-4E7B-8A92-590ECF2DA105}" type="presParOf" srcId="{CDE450B2-6478-4882-BD95-F48A64F6C03F}" destId="{57FF4B60-4B97-406D-9F7E-618F539BD6E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F063D-48CB-40A2-A76D-F706076D7F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3954C6DA-3CD9-42EA-9734-59BE376399E6}">
      <dgm:prSet phldrT="[Teksts]"/>
      <dgm:spPr/>
      <dgm:t>
        <a:bodyPr/>
        <a:lstStyle/>
        <a:p>
          <a:r>
            <a:rPr lang="lv-LV" dirty="0"/>
            <a:t>Vakcinācija pret koronavīrusu ir bezspēcīga. Tās vietā palīdz stiprais alkohols, pirts, rūdīšanās.</a:t>
          </a:r>
        </a:p>
      </dgm:t>
    </dgm:pt>
    <dgm:pt modelId="{7A69E8A2-17A9-43E6-9CE1-6AEEFD9DEDA7}" type="parTrans" cxnId="{2CC3E7F8-2FF1-4D0D-AB94-F441ADB4F33E}">
      <dgm:prSet/>
      <dgm:spPr/>
      <dgm:t>
        <a:bodyPr/>
        <a:lstStyle/>
        <a:p>
          <a:endParaRPr lang="lv-LV"/>
        </a:p>
      </dgm:t>
    </dgm:pt>
    <dgm:pt modelId="{DC11F67D-54E6-4A33-9B79-E94C3AE0D145}" type="sibTrans" cxnId="{2CC3E7F8-2FF1-4D0D-AB94-F441ADB4F33E}">
      <dgm:prSet/>
      <dgm:spPr/>
      <dgm:t>
        <a:bodyPr/>
        <a:lstStyle/>
        <a:p>
          <a:endParaRPr lang="lv-LV"/>
        </a:p>
      </dgm:t>
    </dgm:pt>
    <dgm:pt modelId="{B0B23726-D6E8-4772-86A7-1E5CAA0134B1}">
      <dgm:prSet phldrT="[Teksts]"/>
      <dgm:spPr/>
      <dgm:t>
        <a:bodyPr/>
        <a:lstStyle/>
        <a:p>
          <a:r>
            <a:rPr lang="lv-LV" dirty="0"/>
            <a:t>Valstu valdības kontrolē informāciju – nekas neliecina par vīrusu, cilvēki mirst tāpat kā parasti. Slimnīcu gultas nav pietiekami piepildītas, tiek viltoti medicīnas dokumenti un diagnozes.</a:t>
          </a:r>
        </a:p>
      </dgm:t>
    </dgm:pt>
    <dgm:pt modelId="{7ED39464-E87F-4DAE-8D6F-E72CABA77582}" type="parTrans" cxnId="{0DFDAF5C-A87E-4650-9566-F174918E29A2}">
      <dgm:prSet/>
      <dgm:spPr/>
      <dgm:t>
        <a:bodyPr/>
        <a:lstStyle/>
        <a:p>
          <a:endParaRPr lang="lv-LV"/>
        </a:p>
      </dgm:t>
    </dgm:pt>
    <dgm:pt modelId="{7531F686-71C7-4056-A97C-9E7AC5213DAC}" type="sibTrans" cxnId="{0DFDAF5C-A87E-4650-9566-F174918E29A2}">
      <dgm:prSet/>
      <dgm:spPr/>
      <dgm:t>
        <a:bodyPr/>
        <a:lstStyle/>
        <a:p>
          <a:endParaRPr lang="lv-LV"/>
        </a:p>
      </dgm:t>
    </dgm:pt>
    <dgm:pt modelId="{E0CC3746-FE38-45A3-B492-2F3220A2A2BC}" type="pres">
      <dgm:prSet presAssocID="{3C7F063D-48CB-40A2-A76D-F706076D7FCA}" presName="diagram" presStyleCnt="0">
        <dgm:presLayoutVars>
          <dgm:dir/>
          <dgm:resizeHandles val="exact"/>
        </dgm:presLayoutVars>
      </dgm:prSet>
      <dgm:spPr/>
    </dgm:pt>
    <dgm:pt modelId="{6F9A981D-8CB6-4DF2-B3F8-882A98D6FC34}" type="pres">
      <dgm:prSet presAssocID="{3954C6DA-3CD9-42EA-9734-59BE376399E6}" presName="node" presStyleLbl="node1" presStyleIdx="0" presStyleCnt="2">
        <dgm:presLayoutVars>
          <dgm:bulletEnabled val="1"/>
        </dgm:presLayoutVars>
      </dgm:prSet>
      <dgm:spPr/>
    </dgm:pt>
    <dgm:pt modelId="{A439F146-2FDA-4B59-AB74-46D6A72EC6B5}" type="pres">
      <dgm:prSet presAssocID="{DC11F67D-54E6-4A33-9B79-E94C3AE0D145}" presName="sibTrans" presStyleCnt="0"/>
      <dgm:spPr/>
    </dgm:pt>
    <dgm:pt modelId="{4D4E2810-5341-4842-8C22-1E32261B26B0}" type="pres">
      <dgm:prSet presAssocID="{B0B23726-D6E8-4772-86A7-1E5CAA0134B1}" presName="node" presStyleLbl="node1" presStyleIdx="1" presStyleCnt="2">
        <dgm:presLayoutVars>
          <dgm:bulletEnabled val="1"/>
        </dgm:presLayoutVars>
      </dgm:prSet>
      <dgm:spPr/>
    </dgm:pt>
  </dgm:ptLst>
  <dgm:cxnLst>
    <dgm:cxn modelId="{21797C1E-E778-489C-A766-A42BB0069AB7}" type="presOf" srcId="{3954C6DA-3CD9-42EA-9734-59BE376399E6}" destId="{6F9A981D-8CB6-4DF2-B3F8-882A98D6FC34}" srcOrd="0" destOrd="0" presId="urn:microsoft.com/office/officeart/2005/8/layout/default"/>
    <dgm:cxn modelId="{AE041437-3131-4B7D-81FC-BFF9EDD178D5}" type="presOf" srcId="{3C7F063D-48CB-40A2-A76D-F706076D7FCA}" destId="{E0CC3746-FE38-45A3-B492-2F3220A2A2BC}" srcOrd="0" destOrd="0" presId="urn:microsoft.com/office/officeart/2005/8/layout/default"/>
    <dgm:cxn modelId="{0DFDAF5C-A87E-4650-9566-F174918E29A2}" srcId="{3C7F063D-48CB-40A2-A76D-F706076D7FCA}" destId="{B0B23726-D6E8-4772-86A7-1E5CAA0134B1}" srcOrd="1" destOrd="0" parTransId="{7ED39464-E87F-4DAE-8D6F-E72CABA77582}" sibTransId="{7531F686-71C7-4056-A97C-9E7AC5213DAC}"/>
    <dgm:cxn modelId="{E66F76AF-826F-4BE7-AEE8-9FA108D83641}" type="presOf" srcId="{B0B23726-D6E8-4772-86A7-1E5CAA0134B1}" destId="{4D4E2810-5341-4842-8C22-1E32261B26B0}" srcOrd="0" destOrd="0" presId="urn:microsoft.com/office/officeart/2005/8/layout/default"/>
    <dgm:cxn modelId="{2CC3E7F8-2FF1-4D0D-AB94-F441ADB4F33E}" srcId="{3C7F063D-48CB-40A2-A76D-F706076D7FCA}" destId="{3954C6DA-3CD9-42EA-9734-59BE376399E6}" srcOrd="0" destOrd="0" parTransId="{7A69E8A2-17A9-43E6-9CE1-6AEEFD9DEDA7}" sibTransId="{DC11F67D-54E6-4A33-9B79-E94C3AE0D145}"/>
    <dgm:cxn modelId="{D8ED635B-FED1-4B30-960F-E16C30E92D59}" type="presParOf" srcId="{E0CC3746-FE38-45A3-B492-2F3220A2A2BC}" destId="{6F9A981D-8CB6-4DF2-B3F8-882A98D6FC34}" srcOrd="0" destOrd="0" presId="urn:microsoft.com/office/officeart/2005/8/layout/default"/>
    <dgm:cxn modelId="{AA33CC0D-553E-497A-AC9A-741A07BE517E}" type="presParOf" srcId="{E0CC3746-FE38-45A3-B492-2F3220A2A2BC}" destId="{A439F146-2FDA-4B59-AB74-46D6A72EC6B5}" srcOrd="1" destOrd="0" presId="urn:microsoft.com/office/officeart/2005/8/layout/default"/>
    <dgm:cxn modelId="{C9A9F2E7-03D7-466C-815B-323B9B755FAA}" type="presParOf" srcId="{E0CC3746-FE38-45A3-B492-2F3220A2A2BC}" destId="{4D4E2810-5341-4842-8C22-1E32261B26B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A0C7C4-BBA3-4FD5-8604-28F45AE79B9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lv-LV"/>
        </a:p>
      </dgm:t>
    </dgm:pt>
    <dgm:pt modelId="{0F7A0E60-4DDA-46AE-BB84-5D2D60541AD0}">
      <dgm:prSet phldrT="[Teksts]"/>
      <dgm:spPr/>
      <dgm:t>
        <a:bodyPr/>
        <a:lstStyle/>
        <a:p>
          <a:r>
            <a:rPr lang="lv-LV" dirty="0"/>
            <a:t>Mediji un sociālo mediju platformas</a:t>
          </a:r>
        </a:p>
      </dgm:t>
    </dgm:pt>
    <dgm:pt modelId="{9C09D021-E218-4E13-B1F2-86B156770DC6}" type="parTrans" cxnId="{2728AAD7-8854-4F3C-B5EB-37FDE1B49FA7}">
      <dgm:prSet/>
      <dgm:spPr/>
      <dgm:t>
        <a:bodyPr/>
        <a:lstStyle/>
        <a:p>
          <a:endParaRPr lang="lv-LV"/>
        </a:p>
      </dgm:t>
    </dgm:pt>
    <dgm:pt modelId="{2015E65D-0F1E-43EC-94B3-4F325A6580ED}" type="sibTrans" cxnId="{2728AAD7-8854-4F3C-B5EB-37FDE1B49FA7}">
      <dgm:prSet/>
      <dgm:spPr/>
      <dgm:t>
        <a:bodyPr/>
        <a:lstStyle/>
        <a:p>
          <a:endParaRPr lang="lv-LV"/>
        </a:p>
      </dgm:t>
    </dgm:pt>
    <dgm:pt modelId="{FD15044F-EEC3-4D77-B8E4-946B947633D8}">
      <dgm:prSet phldrT="[Teksts]"/>
      <dgm:spPr/>
      <dgm:t>
        <a:bodyPr/>
        <a:lstStyle/>
        <a:p>
          <a:r>
            <a:rPr lang="lv-LV" dirty="0"/>
            <a:t>Valstu valdības</a:t>
          </a:r>
        </a:p>
      </dgm:t>
    </dgm:pt>
    <dgm:pt modelId="{5E2E57B4-2974-4638-876C-AD46F3291EE7}" type="parTrans" cxnId="{82EB5AE8-5DAB-445B-9D1E-5847DD61FC9C}">
      <dgm:prSet/>
      <dgm:spPr/>
      <dgm:t>
        <a:bodyPr/>
        <a:lstStyle/>
        <a:p>
          <a:endParaRPr lang="lv-LV"/>
        </a:p>
      </dgm:t>
    </dgm:pt>
    <dgm:pt modelId="{A43FB3ED-ECBB-4861-9DD9-6407CD4813F6}" type="sibTrans" cxnId="{82EB5AE8-5DAB-445B-9D1E-5847DD61FC9C}">
      <dgm:prSet/>
      <dgm:spPr/>
      <dgm:t>
        <a:bodyPr/>
        <a:lstStyle/>
        <a:p>
          <a:endParaRPr lang="lv-LV"/>
        </a:p>
      </dgm:t>
    </dgm:pt>
    <dgm:pt modelId="{29A648CF-107B-4506-81F6-70F3AC7E52DE}">
      <dgm:prSet phldrT="[Teksts]"/>
      <dgm:spPr/>
      <dgm:t>
        <a:bodyPr/>
        <a:lstStyle/>
        <a:p>
          <a:r>
            <a:rPr lang="lv-LV" dirty="0"/>
            <a:t>Zinātnieki un pētnieki</a:t>
          </a:r>
        </a:p>
      </dgm:t>
    </dgm:pt>
    <dgm:pt modelId="{98EFEA0C-424F-4FF8-82FE-6A73528BE676}" type="parTrans" cxnId="{BCD6232B-C8E2-48F6-8DD0-751C3ADFBA29}">
      <dgm:prSet/>
      <dgm:spPr/>
      <dgm:t>
        <a:bodyPr/>
        <a:lstStyle/>
        <a:p>
          <a:endParaRPr lang="lv-LV"/>
        </a:p>
      </dgm:t>
    </dgm:pt>
    <dgm:pt modelId="{BBAE14F9-4D75-403B-B404-764B4F80D397}" type="sibTrans" cxnId="{BCD6232B-C8E2-48F6-8DD0-751C3ADFBA29}">
      <dgm:prSet/>
      <dgm:spPr/>
      <dgm:t>
        <a:bodyPr/>
        <a:lstStyle/>
        <a:p>
          <a:endParaRPr lang="lv-LV"/>
        </a:p>
      </dgm:t>
    </dgm:pt>
    <dgm:pt modelId="{C64366A9-076B-4071-BA77-E40CDBEB1F96}">
      <dgm:prSet phldrT="[Teksts]"/>
      <dgm:spPr/>
      <dgm:t>
        <a:bodyPr/>
        <a:lstStyle/>
        <a:p>
          <a:r>
            <a:rPr lang="lv-LV" dirty="0"/>
            <a:t>Nevalstiskas organizācijas</a:t>
          </a:r>
        </a:p>
      </dgm:t>
    </dgm:pt>
    <dgm:pt modelId="{A202A816-DE0C-4F61-A14C-70D8D2397143}" type="parTrans" cxnId="{E799B260-7565-4217-BBDC-32E7D1660E2B}">
      <dgm:prSet/>
      <dgm:spPr/>
      <dgm:t>
        <a:bodyPr/>
        <a:lstStyle/>
        <a:p>
          <a:endParaRPr lang="lv-LV"/>
        </a:p>
      </dgm:t>
    </dgm:pt>
    <dgm:pt modelId="{80E6FCF5-EB64-45A7-A26C-91308C3B7FAE}" type="sibTrans" cxnId="{E799B260-7565-4217-BBDC-32E7D1660E2B}">
      <dgm:prSet/>
      <dgm:spPr/>
      <dgm:t>
        <a:bodyPr/>
        <a:lstStyle/>
        <a:p>
          <a:endParaRPr lang="lv-LV"/>
        </a:p>
      </dgm:t>
    </dgm:pt>
    <dgm:pt modelId="{0A7F329B-1A82-4C6C-9887-46C9124135D6}">
      <dgm:prSet phldrT="[Teksts]"/>
      <dgm:spPr/>
      <dgm:t>
        <a:bodyPr/>
        <a:lstStyle/>
        <a:p>
          <a:r>
            <a:rPr lang="lv-LV" dirty="0"/>
            <a:t>Dažādu nozaru profesionāļi</a:t>
          </a:r>
        </a:p>
      </dgm:t>
    </dgm:pt>
    <dgm:pt modelId="{E1295698-715D-4C81-B4ED-E46BD861A9D3}" type="parTrans" cxnId="{F853A767-7477-4B94-A2AA-5B0D36A0F320}">
      <dgm:prSet/>
      <dgm:spPr/>
      <dgm:t>
        <a:bodyPr/>
        <a:lstStyle/>
        <a:p>
          <a:endParaRPr lang="lv-LV"/>
        </a:p>
      </dgm:t>
    </dgm:pt>
    <dgm:pt modelId="{A92835CF-23F7-4F7F-8C57-97DC88A8530E}" type="sibTrans" cxnId="{F853A767-7477-4B94-A2AA-5B0D36A0F320}">
      <dgm:prSet/>
      <dgm:spPr/>
      <dgm:t>
        <a:bodyPr/>
        <a:lstStyle/>
        <a:p>
          <a:endParaRPr lang="lv-LV"/>
        </a:p>
      </dgm:t>
    </dgm:pt>
    <dgm:pt modelId="{4973ABE8-1243-4DFA-8206-F98269C6A2BC}" type="pres">
      <dgm:prSet presAssocID="{41A0C7C4-BBA3-4FD5-8604-28F45AE79B99}" presName="diagram" presStyleCnt="0">
        <dgm:presLayoutVars>
          <dgm:dir/>
          <dgm:resizeHandles val="exact"/>
        </dgm:presLayoutVars>
      </dgm:prSet>
      <dgm:spPr/>
    </dgm:pt>
    <dgm:pt modelId="{811969DF-3CDC-4EF4-8F85-417CCED96539}" type="pres">
      <dgm:prSet presAssocID="{0F7A0E60-4DDA-46AE-BB84-5D2D60541AD0}" presName="node" presStyleLbl="node1" presStyleIdx="0" presStyleCnt="5">
        <dgm:presLayoutVars>
          <dgm:bulletEnabled val="1"/>
        </dgm:presLayoutVars>
      </dgm:prSet>
      <dgm:spPr/>
    </dgm:pt>
    <dgm:pt modelId="{FA0CE6AD-9880-4FB5-B7D4-E6FBDB062CB0}" type="pres">
      <dgm:prSet presAssocID="{2015E65D-0F1E-43EC-94B3-4F325A6580ED}" presName="sibTrans" presStyleCnt="0"/>
      <dgm:spPr/>
    </dgm:pt>
    <dgm:pt modelId="{DE340E21-67DC-478D-86F7-94600D1F29CA}" type="pres">
      <dgm:prSet presAssocID="{FD15044F-EEC3-4D77-B8E4-946B947633D8}" presName="node" presStyleLbl="node1" presStyleIdx="1" presStyleCnt="5">
        <dgm:presLayoutVars>
          <dgm:bulletEnabled val="1"/>
        </dgm:presLayoutVars>
      </dgm:prSet>
      <dgm:spPr/>
    </dgm:pt>
    <dgm:pt modelId="{FB209401-6E81-4E31-8E30-8B1EC618A020}" type="pres">
      <dgm:prSet presAssocID="{A43FB3ED-ECBB-4861-9DD9-6407CD4813F6}" presName="sibTrans" presStyleCnt="0"/>
      <dgm:spPr/>
    </dgm:pt>
    <dgm:pt modelId="{072999F1-42B8-4D04-AF92-427B75A1ECEA}" type="pres">
      <dgm:prSet presAssocID="{29A648CF-107B-4506-81F6-70F3AC7E52DE}" presName="node" presStyleLbl="node1" presStyleIdx="2" presStyleCnt="5">
        <dgm:presLayoutVars>
          <dgm:bulletEnabled val="1"/>
        </dgm:presLayoutVars>
      </dgm:prSet>
      <dgm:spPr/>
    </dgm:pt>
    <dgm:pt modelId="{CF8A1F4D-8CF2-4B60-A5CC-6F44A4939757}" type="pres">
      <dgm:prSet presAssocID="{BBAE14F9-4D75-403B-B404-764B4F80D397}" presName="sibTrans" presStyleCnt="0"/>
      <dgm:spPr/>
    </dgm:pt>
    <dgm:pt modelId="{FAFC0B4C-F935-42E5-ABC8-19BDC1691F1F}" type="pres">
      <dgm:prSet presAssocID="{C64366A9-076B-4071-BA77-E40CDBEB1F96}" presName="node" presStyleLbl="node1" presStyleIdx="3" presStyleCnt="5">
        <dgm:presLayoutVars>
          <dgm:bulletEnabled val="1"/>
        </dgm:presLayoutVars>
      </dgm:prSet>
      <dgm:spPr/>
    </dgm:pt>
    <dgm:pt modelId="{23256CE6-4B32-40E5-8CE6-8779F2E7DC3F}" type="pres">
      <dgm:prSet presAssocID="{80E6FCF5-EB64-45A7-A26C-91308C3B7FAE}" presName="sibTrans" presStyleCnt="0"/>
      <dgm:spPr/>
    </dgm:pt>
    <dgm:pt modelId="{6D170955-3A87-4B56-A0B4-1634905102E7}" type="pres">
      <dgm:prSet presAssocID="{0A7F329B-1A82-4C6C-9887-46C9124135D6}" presName="node" presStyleLbl="node1" presStyleIdx="4" presStyleCnt="5">
        <dgm:presLayoutVars>
          <dgm:bulletEnabled val="1"/>
        </dgm:presLayoutVars>
      </dgm:prSet>
      <dgm:spPr/>
    </dgm:pt>
  </dgm:ptLst>
  <dgm:cxnLst>
    <dgm:cxn modelId="{BCD6232B-C8E2-48F6-8DD0-751C3ADFBA29}" srcId="{41A0C7C4-BBA3-4FD5-8604-28F45AE79B99}" destId="{29A648CF-107B-4506-81F6-70F3AC7E52DE}" srcOrd="2" destOrd="0" parTransId="{98EFEA0C-424F-4FF8-82FE-6A73528BE676}" sibTransId="{BBAE14F9-4D75-403B-B404-764B4F80D397}"/>
    <dgm:cxn modelId="{E799B260-7565-4217-BBDC-32E7D1660E2B}" srcId="{41A0C7C4-BBA3-4FD5-8604-28F45AE79B99}" destId="{C64366A9-076B-4071-BA77-E40CDBEB1F96}" srcOrd="3" destOrd="0" parTransId="{A202A816-DE0C-4F61-A14C-70D8D2397143}" sibTransId="{80E6FCF5-EB64-45A7-A26C-91308C3B7FAE}"/>
    <dgm:cxn modelId="{5BC6A965-33CB-4B32-ABE8-53D12646F703}" type="presOf" srcId="{29A648CF-107B-4506-81F6-70F3AC7E52DE}" destId="{072999F1-42B8-4D04-AF92-427B75A1ECEA}" srcOrd="0" destOrd="0" presId="urn:microsoft.com/office/officeart/2005/8/layout/default"/>
    <dgm:cxn modelId="{F853A767-7477-4B94-A2AA-5B0D36A0F320}" srcId="{41A0C7C4-BBA3-4FD5-8604-28F45AE79B99}" destId="{0A7F329B-1A82-4C6C-9887-46C9124135D6}" srcOrd="4" destOrd="0" parTransId="{E1295698-715D-4C81-B4ED-E46BD861A9D3}" sibTransId="{A92835CF-23F7-4F7F-8C57-97DC88A8530E}"/>
    <dgm:cxn modelId="{11685078-B11B-462E-82B3-0563610E1157}" type="presOf" srcId="{C64366A9-076B-4071-BA77-E40CDBEB1F96}" destId="{FAFC0B4C-F935-42E5-ABC8-19BDC1691F1F}" srcOrd="0" destOrd="0" presId="urn:microsoft.com/office/officeart/2005/8/layout/default"/>
    <dgm:cxn modelId="{9A73747D-A5F1-4AA6-A708-08C472C82F1A}" type="presOf" srcId="{41A0C7C4-BBA3-4FD5-8604-28F45AE79B99}" destId="{4973ABE8-1243-4DFA-8206-F98269C6A2BC}" srcOrd="0" destOrd="0" presId="urn:microsoft.com/office/officeart/2005/8/layout/default"/>
    <dgm:cxn modelId="{86A89889-6E62-42CD-B288-63625ECD497C}" type="presOf" srcId="{0F7A0E60-4DDA-46AE-BB84-5D2D60541AD0}" destId="{811969DF-3CDC-4EF4-8F85-417CCED96539}" srcOrd="0" destOrd="0" presId="urn:microsoft.com/office/officeart/2005/8/layout/default"/>
    <dgm:cxn modelId="{4CC6A4C7-8842-446A-BE93-37B4FEFF5A0F}" type="presOf" srcId="{0A7F329B-1A82-4C6C-9887-46C9124135D6}" destId="{6D170955-3A87-4B56-A0B4-1634905102E7}" srcOrd="0" destOrd="0" presId="urn:microsoft.com/office/officeart/2005/8/layout/default"/>
    <dgm:cxn modelId="{2728AAD7-8854-4F3C-B5EB-37FDE1B49FA7}" srcId="{41A0C7C4-BBA3-4FD5-8604-28F45AE79B99}" destId="{0F7A0E60-4DDA-46AE-BB84-5D2D60541AD0}" srcOrd="0" destOrd="0" parTransId="{9C09D021-E218-4E13-B1F2-86B156770DC6}" sibTransId="{2015E65D-0F1E-43EC-94B3-4F325A6580ED}"/>
    <dgm:cxn modelId="{82EB5AE8-5DAB-445B-9D1E-5847DD61FC9C}" srcId="{41A0C7C4-BBA3-4FD5-8604-28F45AE79B99}" destId="{FD15044F-EEC3-4D77-B8E4-946B947633D8}" srcOrd="1" destOrd="0" parTransId="{5E2E57B4-2974-4638-876C-AD46F3291EE7}" sibTransId="{A43FB3ED-ECBB-4861-9DD9-6407CD4813F6}"/>
    <dgm:cxn modelId="{376181FB-3906-4D57-91B4-DE3ABC08B7A6}" type="presOf" srcId="{FD15044F-EEC3-4D77-B8E4-946B947633D8}" destId="{DE340E21-67DC-478D-86F7-94600D1F29CA}" srcOrd="0" destOrd="0" presId="urn:microsoft.com/office/officeart/2005/8/layout/default"/>
    <dgm:cxn modelId="{E64181BD-36DE-4E9C-A04B-B831AC395998}" type="presParOf" srcId="{4973ABE8-1243-4DFA-8206-F98269C6A2BC}" destId="{811969DF-3CDC-4EF4-8F85-417CCED96539}" srcOrd="0" destOrd="0" presId="urn:microsoft.com/office/officeart/2005/8/layout/default"/>
    <dgm:cxn modelId="{D002A6B1-D496-420E-8172-21A784D3515C}" type="presParOf" srcId="{4973ABE8-1243-4DFA-8206-F98269C6A2BC}" destId="{FA0CE6AD-9880-4FB5-B7D4-E6FBDB062CB0}" srcOrd="1" destOrd="0" presId="urn:microsoft.com/office/officeart/2005/8/layout/default"/>
    <dgm:cxn modelId="{4117F75A-0A04-4C8C-B8B4-4C9D255BE74C}" type="presParOf" srcId="{4973ABE8-1243-4DFA-8206-F98269C6A2BC}" destId="{DE340E21-67DC-478D-86F7-94600D1F29CA}" srcOrd="2" destOrd="0" presId="urn:microsoft.com/office/officeart/2005/8/layout/default"/>
    <dgm:cxn modelId="{907A2817-6CD3-4D10-97D8-07DBF792388B}" type="presParOf" srcId="{4973ABE8-1243-4DFA-8206-F98269C6A2BC}" destId="{FB209401-6E81-4E31-8E30-8B1EC618A020}" srcOrd="3" destOrd="0" presId="urn:microsoft.com/office/officeart/2005/8/layout/default"/>
    <dgm:cxn modelId="{32E25392-7CFF-4C4E-B05E-D82D7A03A00F}" type="presParOf" srcId="{4973ABE8-1243-4DFA-8206-F98269C6A2BC}" destId="{072999F1-42B8-4D04-AF92-427B75A1ECEA}" srcOrd="4" destOrd="0" presId="urn:microsoft.com/office/officeart/2005/8/layout/default"/>
    <dgm:cxn modelId="{9EB9AD47-3285-4B54-B899-E76B33DF687A}" type="presParOf" srcId="{4973ABE8-1243-4DFA-8206-F98269C6A2BC}" destId="{CF8A1F4D-8CF2-4B60-A5CC-6F44A4939757}" srcOrd="5" destOrd="0" presId="urn:microsoft.com/office/officeart/2005/8/layout/default"/>
    <dgm:cxn modelId="{80FC3CF7-7541-45E0-B690-19208E521273}" type="presParOf" srcId="{4973ABE8-1243-4DFA-8206-F98269C6A2BC}" destId="{FAFC0B4C-F935-42E5-ABC8-19BDC1691F1F}" srcOrd="6" destOrd="0" presId="urn:microsoft.com/office/officeart/2005/8/layout/default"/>
    <dgm:cxn modelId="{E96B2A79-A89F-476C-9818-A62934A733C1}" type="presParOf" srcId="{4973ABE8-1243-4DFA-8206-F98269C6A2BC}" destId="{23256CE6-4B32-40E5-8CE6-8779F2E7DC3F}" srcOrd="7" destOrd="0" presId="urn:microsoft.com/office/officeart/2005/8/layout/default"/>
    <dgm:cxn modelId="{4201EA7E-3C3A-42D8-B38A-E710FF8AB180}" type="presParOf" srcId="{4973ABE8-1243-4DFA-8206-F98269C6A2BC}" destId="{6D170955-3A87-4B56-A0B4-1634905102E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56CB-0152-4A9E-AD49-4E9525F775FD}">
      <dsp:nvSpPr>
        <dsp:cNvPr id="0" name=""/>
        <dsp:cNvSpPr/>
      </dsp:nvSpPr>
      <dsp:spPr>
        <a:xfrm>
          <a:off x="8173" y="71358"/>
          <a:ext cx="5802918" cy="4642334"/>
        </a:xfrm>
        <a:prstGeom prst="homePlate">
          <a:avLst>
            <a:gd name="adj" fmla="val 25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14" tIns="45720" rIns="818856" bIns="45720" numCol="1" spcCol="1270" anchor="t" anchorCtr="0">
          <a:noAutofit/>
        </a:bodyPr>
        <a:lstStyle/>
        <a:p>
          <a:pPr marL="0" lvl="0" indent="0" algn="l" defTabSz="933450">
            <a:lnSpc>
              <a:spcPct val="90000"/>
            </a:lnSpc>
            <a:spcBef>
              <a:spcPct val="0"/>
            </a:spcBef>
            <a:spcAft>
              <a:spcPct val="35000"/>
            </a:spcAft>
            <a:buNone/>
            <a:tabLst/>
          </a:pPr>
          <a:r>
            <a:rPr lang="lv-LV" sz="2100" kern="1200" dirty="0"/>
            <a:t>EK un augsta līmeņa ekspertu grupa piedāvā “dezinformāciju” definēt kā </a:t>
          </a:r>
          <a:r>
            <a:rPr lang="lv-LV" sz="2100" b="1" kern="1200" dirty="0"/>
            <a:t>”pārbaudāmi nepatiesu vai maldinošu informāciju”</a:t>
          </a:r>
          <a:r>
            <a:rPr lang="lv-LV" sz="2100" kern="1200" dirty="0"/>
            <a:t>, kas kumulatīvi</a:t>
          </a:r>
          <a:endParaRPr lang="en-US" sz="2100" kern="1200" dirty="0"/>
        </a:p>
        <a:p>
          <a:pPr marL="171450" lvl="1" indent="-171450" algn="l" defTabSz="800100">
            <a:lnSpc>
              <a:spcPct val="90000"/>
            </a:lnSpc>
            <a:spcBef>
              <a:spcPct val="0"/>
            </a:spcBef>
            <a:spcAft>
              <a:spcPct val="15000"/>
            </a:spcAft>
            <a:buChar char="•"/>
          </a:pPr>
          <a:r>
            <a:rPr lang="lv-LV" sz="1800" kern="1200" dirty="0"/>
            <a:t>“tiek sagatavota, publiskota un izplatīta, lai </a:t>
          </a:r>
          <a:r>
            <a:rPr lang="lv-LV" sz="1800" b="1" kern="1200" dirty="0"/>
            <a:t>gūtu ekonomisku labumu vai tīši maldinātu sabiedrību</a:t>
          </a:r>
          <a:r>
            <a:rPr lang="lv-LV" sz="1800" kern="1200" dirty="0"/>
            <a:t>”; un</a:t>
          </a:r>
          <a:endParaRPr lang="en-US" sz="1800" kern="1200" dirty="0"/>
        </a:p>
        <a:p>
          <a:pPr marL="171450" lvl="1" indent="-171450" algn="l" defTabSz="800100">
            <a:lnSpc>
              <a:spcPct val="90000"/>
            </a:lnSpc>
            <a:spcBef>
              <a:spcPct val="0"/>
            </a:spcBef>
            <a:spcAft>
              <a:spcPct val="15000"/>
            </a:spcAft>
            <a:buChar char="•"/>
          </a:pPr>
          <a:r>
            <a:rPr lang="lv-LV" sz="1800" b="1" kern="1200" dirty="0"/>
            <a:t>“var radīt kaitējumu sabiedrībai”</a:t>
          </a:r>
          <a:r>
            <a:rPr lang="lv-LV" sz="1800" kern="1200" dirty="0"/>
            <a:t>, kas izpaužas kā “draudi demokrātiskiem politiskiem un politikas veidošanas procesiem, kā arī sabiedriskajiem labumiem, piemēram, ES pilsoņu veselības aizsardzībai, videi vai drošībai”.</a:t>
          </a:r>
          <a:endParaRPr lang="en-US" sz="1800" kern="1200" dirty="0"/>
        </a:p>
      </dsp:txBody>
      <dsp:txXfrm>
        <a:off x="8173" y="71358"/>
        <a:ext cx="5222626" cy="4642334"/>
      </dsp:txXfrm>
    </dsp:sp>
    <dsp:sp modelId="{2BAC9E40-F195-4823-99F8-073E4926D0BF}">
      <dsp:nvSpPr>
        <dsp:cNvPr id="0" name=""/>
        <dsp:cNvSpPr/>
      </dsp:nvSpPr>
      <dsp:spPr>
        <a:xfrm>
          <a:off x="4650508" y="71358"/>
          <a:ext cx="5802918" cy="4642334"/>
        </a:xfrm>
        <a:prstGeom prst="chevron">
          <a:avLst>
            <a:gd name="adj" fmla="val 25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14" tIns="53340" rIns="204714" bIns="53340" numCol="1" spcCol="1270" anchor="ctr" anchorCtr="0">
          <a:noAutofit/>
        </a:bodyPr>
        <a:lstStyle/>
        <a:p>
          <a:pPr marL="0" lvl="0" indent="0" algn="ctr" defTabSz="933450">
            <a:lnSpc>
              <a:spcPct val="90000"/>
            </a:lnSpc>
            <a:spcBef>
              <a:spcPct val="0"/>
            </a:spcBef>
            <a:spcAft>
              <a:spcPct val="35000"/>
            </a:spcAft>
            <a:buNone/>
          </a:pPr>
          <a:r>
            <a:rPr lang="lv-LV" sz="2100" kern="1200" dirty="0"/>
            <a:t>Jēdzienā “dezinformācija” nav ietverta maldinoša reklāma, kļūdainas ziņas, satīra, parodija vai skaidri norādītas noteikta viedokļa atbalstītāju ziņas un komentāri, un tas neskar saistošus juridiskos pienākumus, pašregulējošus reklāmas kodeksus, kā arī standartus attiecībā uz maldinošu reklāmu.</a:t>
          </a:r>
          <a:endParaRPr lang="en-US" sz="2100" kern="1200" dirty="0"/>
        </a:p>
      </dsp:txBody>
      <dsp:txXfrm>
        <a:off x="5811092" y="71358"/>
        <a:ext cx="3481751" cy="4642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B25B9-A247-477A-B294-CAB8F4B0ED7F}">
      <dsp:nvSpPr>
        <dsp:cNvPr id="0" name=""/>
        <dsp:cNvSpPr/>
      </dsp:nvSpPr>
      <dsp:spPr>
        <a:xfrm rot="16200000">
          <a:off x="-676953" y="678045"/>
          <a:ext cx="4195762" cy="283967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627" bIns="0" numCol="1" spcCol="1270" anchor="ctr" anchorCtr="0">
          <a:noAutofit/>
        </a:bodyPr>
        <a:lstStyle/>
        <a:p>
          <a:pPr marL="0" lvl="0" indent="0" algn="ctr" defTabSz="977900">
            <a:lnSpc>
              <a:spcPct val="90000"/>
            </a:lnSpc>
            <a:spcBef>
              <a:spcPct val="0"/>
            </a:spcBef>
            <a:spcAft>
              <a:spcPct val="35000"/>
            </a:spcAft>
            <a:buNone/>
          </a:pPr>
          <a:r>
            <a:rPr lang="lv-LV" sz="2200" kern="1200" dirty="0"/>
            <a:t>Bils Geits plāno piespiedu kārtā vakcinēt visus eiropiešus, samazināt pasaules iedzīvotāju skaitu.</a:t>
          </a:r>
        </a:p>
      </dsp:txBody>
      <dsp:txXfrm rot="5400000">
        <a:off x="1093" y="839151"/>
        <a:ext cx="2839671" cy="2517458"/>
      </dsp:txXfrm>
    </dsp:sp>
    <dsp:sp modelId="{EA3F2999-2A22-4E68-872C-88CA329E660B}">
      <dsp:nvSpPr>
        <dsp:cNvPr id="0" name=""/>
        <dsp:cNvSpPr/>
      </dsp:nvSpPr>
      <dsp:spPr>
        <a:xfrm rot="16200000">
          <a:off x="2375693" y="678045"/>
          <a:ext cx="4195762" cy="283967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627" bIns="0" numCol="1" spcCol="1270" anchor="ctr" anchorCtr="0">
          <a:noAutofit/>
        </a:bodyPr>
        <a:lstStyle/>
        <a:p>
          <a:pPr marL="0" lvl="0" indent="0" algn="ctr" defTabSz="977900">
            <a:lnSpc>
              <a:spcPct val="90000"/>
            </a:lnSpc>
            <a:spcBef>
              <a:spcPct val="0"/>
            </a:spcBef>
            <a:spcAft>
              <a:spcPct val="35000"/>
            </a:spcAft>
            <a:buNone/>
          </a:pPr>
          <a:r>
            <a:rPr lang="lv-LV" sz="2200" kern="1200" dirty="0"/>
            <a:t>Nekāda koronavīrusa nav. Tas izdomāts, lai ļautu nopelnīt lielajiem uzņēmumiem un atsevišķiem indivīdiem.</a:t>
          </a:r>
        </a:p>
      </dsp:txBody>
      <dsp:txXfrm rot="5400000">
        <a:off x="3053739" y="839151"/>
        <a:ext cx="2839671" cy="2517458"/>
      </dsp:txXfrm>
    </dsp:sp>
    <dsp:sp modelId="{104E8331-2163-4B1E-9780-01C7E69C23B6}">
      <dsp:nvSpPr>
        <dsp:cNvPr id="0" name=""/>
        <dsp:cNvSpPr/>
      </dsp:nvSpPr>
      <dsp:spPr>
        <a:xfrm rot="16200000">
          <a:off x="5428341" y="678045"/>
          <a:ext cx="4195762" cy="283967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627" bIns="0" numCol="1" spcCol="1270" anchor="ctr" anchorCtr="0">
          <a:noAutofit/>
        </a:bodyPr>
        <a:lstStyle/>
        <a:p>
          <a:pPr marL="0" lvl="0" indent="0" algn="ctr" defTabSz="977900">
            <a:lnSpc>
              <a:spcPct val="90000"/>
            </a:lnSpc>
            <a:spcBef>
              <a:spcPct val="0"/>
            </a:spcBef>
            <a:spcAft>
              <a:spcPct val="35000"/>
            </a:spcAft>
            <a:buNone/>
          </a:pPr>
          <a:r>
            <a:rPr lang="lv-LV" sz="2200" kern="1200" dirty="0"/>
            <a:t>Ja iedzīvotāji nepiekritīs vakcinācijai, tiks piemērots naudas sods daudzu tūkstošu eiro apmērā.</a:t>
          </a:r>
        </a:p>
      </dsp:txBody>
      <dsp:txXfrm rot="5400000">
        <a:off x="6106387" y="839151"/>
        <a:ext cx="2839671" cy="2517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F4182-265B-4EA5-A255-E0985CB08EBA}">
      <dsp:nvSpPr>
        <dsp:cNvPr id="0" name=""/>
        <dsp:cNvSpPr/>
      </dsp:nvSpPr>
      <dsp:spPr>
        <a:xfrm>
          <a:off x="1088249" y="2203"/>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Vakcinācija domāta, lai pārvērstu cilvēka DNS un padarītu to paklausīgu.</a:t>
          </a:r>
        </a:p>
      </dsp:txBody>
      <dsp:txXfrm>
        <a:off x="1088249" y="2203"/>
        <a:ext cx="3224119" cy="1934471"/>
      </dsp:txXfrm>
    </dsp:sp>
    <dsp:sp modelId="{A665C520-2791-4740-86B8-C8D59A1B39F3}">
      <dsp:nvSpPr>
        <dsp:cNvPr id="0" name=""/>
        <dsp:cNvSpPr/>
      </dsp:nvSpPr>
      <dsp:spPr>
        <a:xfrm>
          <a:off x="4634780" y="2203"/>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Kopā ar vakcīnu organismā tiek ievadīti 5G </a:t>
          </a:r>
          <a:r>
            <a:rPr lang="lv-LV" sz="2300" kern="1200" dirty="0" err="1"/>
            <a:t>nanočipi</a:t>
          </a:r>
          <a:r>
            <a:rPr lang="lv-LV" sz="2300" kern="1200" dirty="0"/>
            <a:t>, kas ļauj cilvēku pilnībā izsekot.</a:t>
          </a:r>
        </a:p>
      </dsp:txBody>
      <dsp:txXfrm>
        <a:off x="4634780" y="2203"/>
        <a:ext cx="3224119" cy="1934471"/>
      </dsp:txXfrm>
    </dsp:sp>
    <dsp:sp modelId="{57FF4B60-4B97-406D-9F7E-618F539BD6ED}">
      <dsp:nvSpPr>
        <dsp:cNvPr id="0" name=""/>
        <dsp:cNvSpPr/>
      </dsp:nvSpPr>
      <dsp:spPr>
        <a:xfrm>
          <a:off x="2861515" y="2259086"/>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Tiks</a:t>
          </a:r>
          <a:r>
            <a:rPr lang="lv-LV" sz="2300" kern="1200" baseline="0" dirty="0"/>
            <a:t> nogalināti vairāki simti tūkstoši haizivju, lai izstrādātu vakcīnas paraugu.</a:t>
          </a:r>
          <a:endParaRPr lang="lv-LV" sz="2300" kern="1200" dirty="0"/>
        </a:p>
      </dsp:txBody>
      <dsp:txXfrm>
        <a:off x="2861515" y="2259086"/>
        <a:ext cx="3224119" cy="1934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A981D-8CB6-4DF2-B3F8-882A98D6FC34}">
      <dsp:nvSpPr>
        <dsp:cNvPr id="0" name=""/>
        <dsp:cNvSpPr/>
      </dsp:nvSpPr>
      <dsp:spPr>
        <a:xfrm>
          <a:off x="1092" y="820028"/>
          <a:ext cx="4259507" cy="25557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Vakcinācija pret koronavīrusu ir bezspēcīga. Tās vietā palīdz stiprais alkohols, pirts, rūdīšanās.</a:t>
          </a:r>
        </a:p>
      </dsp:txBody>
      <dsp:txXfrm>
        <a:off x="1092" y="820028"/>
        <a:ext cx="4259507" cy="2555704"/>
      </dsp:txXfrm>
    </dsp:sp>
    <dsp:sp modelId="{4D4E2810-5341-4842-8C22-1E32261B26B0}">
      <dsp:nvSpPr>
        <dsp:cNvPr id="0" name=""/>
        <dsp:cNvSpPr/>
      </dsp:nvSpPr>
      <dsp:spPr>
        <a:xfrm>
          <a:off x="4686550" y="820028"/>
          <a:ext cx="4259507" cy="25557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Valstu valdības kontrolē informāciju – nekas neliecina par vīrusu, cilvēki mirst tāpat kā parasti. Slimnīcu gultas nav pietiekami piepildītas, tiek viltoti medicīnas dokumenti un diagnozes.</a:t>
          </a:r>
        </a:p>
      </dsp:txBody>
      <dsp:txXfrm>
        <a:off x="4686550" y="820028"/>
        <a:ext cx="4259507" cy="2555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969DF-3CDC-4EF4-8F85-417CCED96539}">
      <dsp:nvSpPr>
        <dsp:cNvPr id="0" name=""/>
        <dsp:cNvSpPr/>
      </dsp:nvSpPr>
      <dsp:spPr>
        <a:xfrm>
          <a:off x="0" y="117957"/>
          <a:ext cx="2938860" cy="176331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Mediji un sociālo mediju platformas</a:t>
          </a:r>
        </a:p>
      </dsp:txBody>
      <dsp:txXfrm>
        <a:off x="0" y="117957"/>
        <a:ext cx="2938860" cy="1763316"/>
      </dsp:txXfrm>
    </dsp:sp>
    <dsp:sp modelId="{DE340E21-67DC-478D-86F7-94600D1F29CA}">
      <dsp:nvSpPr>
        <dsp:cNvPr id="0" name=""/>
        <dsp:cNvSpPr/>
      </dsp:nvSpPr>
      <dsp:spPr>
        <a:xfrm>
          <a:off x="3232745" y="117957"/>
          <a:ext cx="2938860" cy="1763316"/>
        </a:xfrm>
        <a:prstGeom prst="rect">
          <a:avLst/>
        </a:prstGeom>
        <a:solidFill>
          <a:schemeClr val="accent2">
            <a:hueOff val="338703"/>
            <a:satOff val="-1658"/>
            <a:lumOff val="9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Valstu valdības</a:t>
          </a:r>
        </a:p>
      </dsp:txBody>
      <dsp:txXfrm>
        <a:off x="3232745" y="117957"/>
        <a:ext cx="2938860" cy="1763316"/>
      </dsp:txXfrm>
    </dsp:sp>
    <dsp:sp modelId="{072999F1-42B8-4D04-AF92-427B75A1ECEA}">
      <dsp:nvSpPr>
        <dsp:cNvPr id="0" name=""/>
        <dsp:cNvSpPr/>
      </dsp:nvSpPr>
      <dsp:spPr>
        <a:xfrm>
          <a:off x="6465492" y="117957"/>
          <a:ext cx="2938860" cy="1763316"/>
        </a:xfrm>
        <a:prstGeom prst="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Zinātnieki un pētnieki</a:t>
          </a:r>
        </a:p>
      </dsp:txBody>
      <dsp:txXfrm>
        <a:off x="6465492" y="117957"/>
        <a:ext cx="2938860" cy="1763316"/>
      </dsp:txXfrm>
    </dsp:sp>
    <dsp:sp modelId="{FAFC0B4C-F935-42E5-ABC8-19BDC1691F1F}">
      <dsp:nvSpPr>
        <dsp:cNvPr id="0" name=""/>
        <dsp:cNvSpPr/>
      </dsp:nvSpPr>
      <dsp:spPr>
        <a:xfrm>
          <a:off x="1616373" y="2175159"/>
          <a:ext cx="2938860" cy="1763316"/>
        </a:xfrm>
        <a:prstGeom prst="rect">
          <a:avLst/>
        </a:prstGeom>
        <a:solidFill>
          <a:schemeClr val="accent2">
            <a:hueOff val="1016110"/>
            <a:satOff val="-4974"/>
            <a:lumOff val="2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Nevalstiskas organizācijas</a:t>
          </a:r>
        </a:p>
      </dsp:txBody>
      <dsp:txXfrm>
        <a:off x="1616373" y="2175159"/>
        <a:ext cx="2938860" cy="1763316"/>
      </dsp:txXfrm>
    </dsp:sp>
    <dsp:sp modelId="{6D170955-3A87-4B56-A0B4-1634905102E7}">
      <dsp:nvSpPr>
        <dsp:cNvPr id="0" name=""/>
        <dsp:cNvSpPr/>
      </dsp:nvSpPr>
      <dsp:spPr>
        <a:xfrm>
          <a:off x="4849119" y="2175160"/>
          <a:ext cx="2938860" cy="1763316"/>
        </a:xfrm>
        <a:prstGeom prst="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Dažādu nozaru profesionāļi</a:t>
          </a:r>
        </a:p>
      </dsp:txBody>
      <dsp:txXfrm>
        <a:off x="4849119" y="2175160"/>
        <a:ext cx="2938860" cy="17633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lv-LV"/>
              <a:t>Rediģēt šablona virsraksta stilu</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333229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4408324-A84C-4A45-93B6-78D079CCE772}" type="datetime1">
              <a:rPr lang="en-US" smtClean="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391625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lv-LV"/>
              <a:t>Rediģēt šablona virsraksta stilu</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498399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lv-LV"/>
              <a:t>Rediģēt šablona virsraksta stilu</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lv-LV"/>
              <a:t>Noklikšķiniet, lai rediģētu šablona teksta stilus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42192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802450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lv-LV"/>
              <a:t>Rediģēt šablona virsraksta stilu</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348092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lv-LV"/>
              <a:t>Rediģēt šablona virsraksta stilu</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503465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nchor="t" anchorCtr="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5344597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lv-LV"/>
              <a:t>Rediģēt šablona virsraksta stilu</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949218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6488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928586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C4408324-A84C-4A45-93B6-78D079CCE772}" type="datetime1">
              <a:rPr lang="en-US" smtClean="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300498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Rediģēt šablona virsraksta stilu</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C4408324-A84C-4A45-93B6-78D079CCE772}" type="datetime1">
              <a:rPr lang="en-US" smtClean="0"/>
              <a:t>11/11/2020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2055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7" name="Date Placeholder 2"/>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7496333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92096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lv-LV"/>
              <a:t>Rediģēt šablona virsraksta stilu</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7" name="Date Placeholder 4"/>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471477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4408324-A84C-4A45-93B6-78D079CCE772}" type="datetime1">
              <a:rPr lang="en-US" smtClean="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220253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lv-LV"/>
              <a:t>Rediģēt šablona virsraksta stilu</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408324-A84C-4A45-93B6-78D079CCE772}" type="datetime1">
              <a:rPr lang="en-US" smtClean="0"/>
              <a:t>11/11/2020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98342694"/>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digital-single-market/en/news/code-practice-disinformation" TargetMode="External"/><Relationship Id="rId2" Type="http://schemas.openxmlformats.org/officeDocument/2006/relationships/hyperlink" Target="https://ec.europa.eu/digital-single-market/en/policies/76092/7607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A44122C6-CFD2-4BF6-9FDC-9278893ABFE8}"/>
              </a:ext>
            </a:extLst>
          </p:cNvPr>
          <p:cNvSpPr>
            <a:spLocks noGrp="1"/>
          </p:cNvSpPr>
          <p:nvPr>
            <p:ph type="ctrTitle"/>
          </p:nvPr>
        </p:nvSpPr>
        <p:spPr>
          <a:xfrm>
            <a:off x="4872012" y="1447800"/>
            <a:ext cx="5222325" cy="3329581"/>
          </a:xfrm>
        </p:spPr>
        <p:txBody>
          <a:bodyPr>
            <a:normAutofit/>
          </a:bodyPr>
          <a:lstStyle/>
          <a:p>
            <a:pPr>
              <a:lnSpc>
                <a:spcPct val="90000"/>
              </a:lnSpc>
            </a:pPr>
            <a:r>
              <a:rPr lang="lv-LV" sz="4500" b="1" dirty="0">
                <a:solidFill>
                  <a:srgbClr val="EBEBEB"/>
                </a:solidFill>
              </a:rPr>
              <a:t>Tālavas  taurētājs mūsdienās – cīņa ar dezinformāciju un viltus ziņām Eiropā</a:t>
            </a:r>
          </a:p>
        </p:txBody>
      </p:sp>
      <p:sp>
        <p:nvSpPr>
          <p:cNvPr id="3" name="Apakšvirsraksts 2">
            <a:extLst>
              <a:ext uri="{FF2B5EF4-FFF2-40B4-BE49-F238E27FC236}">
                <a16:creationId xmlns:a16="http://schemas.microsoft.com/office/drawing/2014/main" id="{F85A6E0C-D2F4-41D4-ACED-7A3865629FC4}"/>
              </a:ext>
            </a:extLst>
          </p:cNvPr>
          <p:cNvSpPr>
            <a:spLocks noGrp="1"/>
          </p:cNvSpPr>
          <p:nvPr>
            <p:ph type="subTitle" idx="1"/>
          </p:nvPr>
        </p:nvSpPr>
        <p:spPr>
          <a:xfrm>
            <a:off x="4872012" y="5092208"/>
            <a:ext cx="5905916" cy="903892"/>
          </a:xfrm>
        </p:spPr>
        <p:txBody>
          <a:bodyPr>
            <a:normAutofit/>
          </a:bodyPr>
          <a:lstStyle/>
          <a:p>
            <a:pPr>
              <a:lnSpc>
                <a:spcPct val="90000"/>
              </a:lnSpc>
            </a:pPr>
            <a:r>
              <a:rPr lang="lv-LV" sz="1400" dirty="0">
                <a:solidFill>
                  <a:schemeClr val="tx2">
                    <a:lumMod val="40000"/>
                    <a:lumOff val="60000"/>
                  </a:schemeClr>
                </a:solidFill>
              </a:rPr>
              <a:t>Andris Kužnieks,</a:t>
            </a:r>
          </a:p>
          <a:p>
            <a:pPr>
              <a:lnSpc>
                <a:spcPct val="90000"/>
              </a:lnSpc>
            </a:pPr>
            <a:r>
              <a:rPr lang="lv-LV" sz="1400" dirty="0">
                <a:solidFill>
                  <a:schemeClr val="tx2">
                    <a:lumMod val="40000"/>
                    <a:lumOff val="60000"/>
                  </a:schemeClr>
                </a:solidFill>
              </a:rPr>
              <a:t>Eiropas Komisijas pārstāvniecības Latvijā vadītāja </a:t>
            </a:r>
            <a:r>
              <a:rPr lang="lv-LV" sz="1400" dirty="0" err="1">
                <a:solidFill>
                  <a:schemeClr val="tx2">
                    <a:lumMod val="40000"/>
                    <a:lumOff val="60000"/>
                  </a:schemeClr>
                </a:solidFill>
              </a:rPr>
              <a:t>p.i</a:t>
            </a:r>
            <a:r>
              <a:rPr lang="lv-LV" sz="1400" dirty="0">
                <a:solidFill>
                  <a:schemeClr val="tx2">
                    <a:lumMod val="40000"/>
                    <a:lumOff val="60000"/>
                  </a:schemeClr>
                </a:solidFill>
              </a:rPr>
              <a:t>.</a:t>
            </a: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7" name="Picture 3">
            <a:extLst>
              <a:ext uri="{FF2B5EF4-FFF2-40B4-BE49-F238E27FC236}">
                <a16:creationId xmlns:a16="http://schemas.microsoft.com/office/drawing/2014/main" id="{0E044D23-6DD5-4C76-83EB-202B32E56CD1}"/>
              </a:ext>
            </a:extLst>
          </p:cNvPr>
          <p:cNvPicPr>
            <a:picLocks noChangeAspect="1"/>
          </p:cNvPicPr>
          <p:nvPr/>
        </p:nvPicPr>
        <p:blipFill rotWithShape="1">
          <a:blip r:embed="rId2"/>
          <a:srcRect l="23533" r="27479" b="-1"/>
          <a:stretch/>
        </p:blipFill>
        <p:spPr>
          <a:xfrm>
            <a:off x="647240" y="1542446"/>
            <a:ext cx="2936836" cy="4001708"/>
          </a:xfrm>
          <a:prstGeom prst="rect">
            <a:avLst/>
          </a:prstGeom>
          <a:effectLst/>
        </p:spPr>
      </p:pic>
    </p:spTree>
    <p:extLst>
      <p:ext uri="{BB962C8B-B14F-4D97-AF65-F5344CB8AC3E}">
        <p14:creationId xmlns:p14="http://schemas.microsoft.com/office/powerpoint/2010/main" val="34258554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2FAEC7C0-1444-4B75-8705-2B53B15FBB05}"/>
              </a:ext>
            </a:extLst>
          </p:cNvPr>
          <p:cNvSpPr>
            <a:spLocks noGrp="1"/>
          </p:cNvSpPr>
          <p:nvPr>
            <p:ph type="title"/>
          </p:nvPr>
        </p:nvSpPr>
        <p:spPr>
          <a:xfrm>
            <a:off x="653143" y="1645920"/>
            <a:ext cx="3409191" cy="4470821"/>
          </a:xfrm>
        </p:spPr>
        <p:txBody>
          <a:bodyPr>
            <a:normAutofit/>
          </a:bodyPr>
          <a:lstStyle/>
          <a:p>
            <a:r>
              <a:rPr lang="lv-LV" sz="3600" dirty="0">
                <a:solidFill>
                  <a:schemeClr val="tx1"/>
                </a:solidFill>
                <a:effectLst/>
                <a:latin typeface="Arial" panose="020B0604020202020204" pitchFamily="34" charset="0"/>
              </a:rPr>
              <a:t>ES prakses kodekss dezinformācijas jomā II</a:t>
            </a:r>
            <a:endParaRPr lang="lv-LV" sz="3600" dirty="0">
              <a:solidFill>
                <a:schemeClr val="tx1"/>
              </a:solidFill>
            </a:endParaRPr>
          </a:p>
        </p:txBody>
      </p:sp>
      <p:sp>
        <p:nvSpPr>
          <p:cNvPr id="55" name="Rectangle 54">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atura vietturis 2">
            <a:extLst>
              <a:ext uri="{FF2B5EF4-FFF2-40B4-BE49-F238E27FC236}">
                <a16:creationId xmlns:a16="http://schemas.microsoft.com/office/drawing/2014/main" id="{5C80AEBF-1D35-4696-B1D7-E13743770EB4}"/>
              </a:ext>
            </a:extLst>
          </p:cNvPr>
          <p:cNvSpPr>
            <a:spLocks noGrp="1"/>
          </p:cNvSpPr>
          <p:nvPr>
            <p:ph idx="1"/>
          </p:nvPr>
        </p:nvSpPr>
        <p:spPr>
          <a:xfrm>
            <a:off x="3747541" y="1143000"/>
            <a:ext cx="8274570" cy="5216577"/>
          </a:xfrm>
        </p:spPr>
        <p:txBody>
          <a:bodyPr>
            <a:noAutofit/>
          </a:bodyPr>
          <a:lstStyle/>
          <a:p>
            <a:pPr marL="480060" lvl="3" indent="-342900">
              <a:buFont typeface="+mj-lt"/>
              <a:buAutoNum type="arabicParenR"/>
            </a:pPr>
            <a:r>
              <a:rPr lang="lv-LV" sz="2000" i="0" dirty="0"/>
              <a:t>mazināt iespējas izvietot reklāmas un ekonomiskās aktivitātes mudinošus ierakstus dezinformācijas izplatītājiem tiešsaistē;</a:t>
            </a:r>
          </a:p>
          <a:p>
            <a:pPr marL="480060" lvl="3" indent="-342900">
              <a:buFont typeface="+mj-lt"/>
              <a:buAutoNum type="arabicParenR"/>
            </a:pPr>
            <a:r>
              <a:rPr lang="lv-LV" sz="2000" i="0" dirty="0"/>
              <a:t>veicināt politisko reklāmu caurspīdīgumu, attiecīgi atzīmējot politiskās reklāmas un nodrošinot iespēju tās atpazīt;</a:t>
            </a:r>
          </a:p>
          <a:p>
            <a:pPr marL="480060" lvl="3" indent="-342900">
              <a:buFont typeface="+mj-lt"/>
              <a:buAutoNum type="arabicParenR"/>
            </a:pPr>
            <a:r>
              <a:rPr lang="lv-LV" sz="2000" i="0" dirty="0"/>
              <a:t>rīkoties, lai atpazītu viltus personāžus un organizācijas, kas izmanto manipulatīvas tehnikas tiešsaistes platformās, kas vērstas uz plašu nepatiesas informācijas izplatīšanu un ierobežotu iespējas izdomātiem naratīviem kļūt virāliem;</a:t>
            </a:r>
          </a:p>
          <a:p>
            <a:pPr marL="480060" lvl="3" indent="-342900">
              <a:buFont typeface="+mj-lt"/>
              <a:buAutoNum type="arabicParenR"/>
            </a:pPr>
            <a:r>
              <a:rPr lang="lv-LV" sz="2000" i="0" dirty="0"/>
              <a:t>ieviest tehnoloģiskus risinājumus, lai pievērstu uzmanību uzticamai informācijai, lai lietotājiem būtu pēc iespējas vairāk instrumentu satura atpazīšanai un analītiskai pieejai informācijai;</a:t>
            </a:r>
          </a:p>
          <a:p>
            <a:pPr marL="480060" lvl="3" indent="-342900">
              <a:buFont typeface="+mj-lt"/>
              <a:buAutoNum type="arabicParenR"/>
            </a:pPr>
            <a:r>
              <a:rPr lang="lv-LV" sz="2000" i="0" dirty="0"/>
              <a:t>sadarboties ar faktu pārbaudītājiem un pētniekiem, ieskaitot mediju lasītprasmes iniciatīvu īstenošanu</a:t>
            </a:r>
            <a:r>
              <a:rPr lang="en-US" sz="2000" i="0" dirty="0"/>
              <a:t>.</a:t>
            </a:r>
          </a:p>
          <a:p>
            <a:endParaRPr lang="lv-LV" dirty="0"/>
          </a:p>
        </p:txBody>
      </p:sp>
    </p:spTree>
    <p:extLst>
      <p:ext uri="{BB962C8B-B14F-4D97-AF65-F5344CB8AC3E}">
        <p14:creationId xmlns:p14="http://schemas.microsoft.com/office/powerpoint/2010/main" val="9963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9522F1-E2CF-4EC8-A07D-38D003624EB9}"/>
              </a:ext>
            </a:extLst>
          </p:cNvPr>
          <p:cNvSpPr>
            <a:spLocks noGrp="1"/>
          </p:cNvSpPr>
          <p:nvPr>
            <p:ph type="title"/>
          </p:nvPr>
        </p:nvSpPr>
        <p:spPr/>
        <p:txBody>
          <a:bodyPr>
            <a:normAutofit/>
          </a:bodyPr>
          <a:lstStyle/>
          <a:p>
            <a:r>
              <a:rPr lang="lv-LV" dirty="0"/>
              <a:t>Kas jādara dezinformācijas apkarošanā?</a:t>
            </a:r>
          </a:p>
        </p:txBody>
      </p:sp>
      <p:sp>
        <p:nvSpPr>
          <p:cNvPr id="3" name="Satura vietturis 2">
            <a:extLst>
              <a:ext uri="{FF2B5EF4-FFF2-40B4-BE49-F238E27FC236}">
                <a16:creationId xmlns:a16="http://schemas.microsoft.com/office/drawing/2014/main" id="{AF7C3862-E59D-4198-8E16-FA92F2615CD6}"/>
              </a:ext>
            </a:extLst>
          </p:cNvPr>
          <p:cNvSpPr>
            <a:spLocks noGrp="1"/>
          </p:cNvSpPr>
          <p:nvPr>
            <p:ph idx="1"/>
          </p:nvPr>
        </p:nvSpPr>
        <p:spPr>
          <a:xfrm>
            <a:off x="646112" y="2052918"/>
            <a:ext cx="11166138" cy="4195481"/>
          </a:xfrm>
        </p:spPr>
        <p:txBody>
          <a:bodyPr>
            <a:noAutofit/>
          </a:bodyPr>
          <a:lstStyle/>
          <a:p>
            <a:pPr marL="342900" indent="-342900">
              <a:buAutoNum type="alphaUcPeriod"/>
            </a:pPr>
            <a:r>
              <a:rPr lang="lv-LV" sz="2600" dirty="0"/>
              <a:t>Dezinformācijas demonitizēšana jeb peļņas iespēju izskaušana dezinformācijas izplatītājiem (klikšķu ķērāju un viltus lapu apkarošana)</a:t>
            </a:r>
          </a:p>
          <a:p>
            <a:pPr marL="342900" indent="-342900">
              <a:buAutoNum type="alphaUcPeriod"/>
            </a:pPr>
            <a:r>
              <a:rPr lang="lv-LV" sz="2600" dirty="0"/>
              <a:t>Caurskatāmības un pārbaudīšanas iespēju palielināšana (iespēja identificēt informācijas izplatīšanas ķēdi, apmaksātās informācijas norādes)</a:t>
            </a:r>
          </a:p>
          <a:p>
            <a:pPr marL="342900" indent="-342900">
              <a:buAutoNum type="alphaUcPeriod"/>
            </a:pPr>
            <a:r>
              <a:rPr lang="lv-LV" sz="2600" dirty="0"/>
              <a:t>Informācijas izcelsme – tai skaitā influenceru jeb ietekmētāju darbības sfēras sakārtošana</a:t>
            </a:r>
          </a:p>
          <a:p>
            <a:pPr marL="342900" indent="-342900">
              <a:buAutoNum type="alphaUcPeriod"/>
            </a:pPr>
            <a:r>
              <a:rPr lang="lv-LV" sz="2600" dirty="0"/>
              <a:t>Mediju lasītprasmes un kritiskās domāšanas pilnveide dažādās sabiedrības grupās </a:t>
            </a:r>
          </a:p>
        </p:txBody>
      </p:sp>
    </p:spTree>
    <p:extLst>
      <p:ext uri="{BB962C8B-B14F-4D97-AF65-F5344CB8AC3E}">
        <p14:creationId xmlns:p14="http://schemas.microsoft.com/office/powerpoint/2010/main" val="342661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irsraksts 1">
            <a:extLst>
              <a:ext uri="{FF2B5EF4-FFF2-40B4-BE49-F238E27FC236}">
                <a16:creationId xmlns:a16="http://schemas.microsoft.com/office/drawing/2014/main" id="{CACD06D3-E714-4916-9F20-B8F733E66570}"/>
              </a:ext>
            </a:extLst>
          </p:cNvPr>
          <p:cNvSpPr>
            <a:spLocks noGrp="1"/>
          </p:cNvSpPr>
          <p:nvPr>
            <p:ph type="title"/>
          </p:nvPr>
        </p:nvSpPr>
        <p:spPr>
          <a:xfrm>
            <a:off x="8210623" y="1447800"/>
            <a:ext cx="3333676" cy="3096987"/>
          </a:xfrm>
        </p:spPr>
        <p:txBody>
          <a:bodyPr vert="horz" lIns="91440" tIns="45720" rIns="91440" bIns="45720" rtlCol="0" anchor="b">
            <a:normAutofit/>
          </a:bodyPr>
          <a:lstStyle/>
          <a:p>
            <a:pPr>
              <a:lnSpc>
                <a:spcPct val="90000"/>
              </a:lnSpc>
            </a:pPr>
            <a:r>
              <a:rPr lang="en-US" sz="3800" b="1" dirty="0" err="1"/>
              <a:t>Faktu</a:t>
            </a:r>
            <a:r>
              <a:rPr lang="en-US" sz="3800" b="1" dirty="0"/>
              <a:t> </a:t>
            </a:r>
            <a:r>
              <a:rPr lang="en-US" sz="3800" b="1" dirty="0" err="1"/>
              <a:t>pārbaudītāji</a:t>
            </a:r>
            <a:r>
              <a:rPr lang="en-US" sz="3800" b="1" dirty="0"/>
              <a:t>, RAPID </a:t>
            </a:r>
            <a:r>
              <a:rPr lang="en-US" sz="3800" b="1" dirty="0" err="1"/>
              <a:t>sistēma</a:t>
            </a:r>
            <a:endParaRPr lang="en-US" sz="3800" b="1" dirty="0"/>
          </a:p>
        </p:txBody>
      </p:sp>
      <p:sp>
        <p:nvSpPr>
          <p:cNvPr id="26" name="Freeform: Shape 25">
            <a:extLst>
              <a:ext uri="{FF2B5EF4-FFF2-40B4-BE49-F238E27FC236}">
                <a16:creationId xmlns:a16="http://schemas.microsoft.com/office/drawing/2014/main" id="{3484F10F-334C-431A-8E30-B66B496C5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75977" y="-475977"/>
            <a:ext cx="6858000" cy="7809953"/>
          </a:xfrm>
          <a:custGeom>
            <a:avLst/>
            <a:gdLst>
              <a:gd name="connsiteX0" fmla="*/ 6858000 w 6858000"/>
              <a:gd name="connsiteY0" fmla="*/ 1344715 h 7809953"/>
              <a:gd name="connsiteX1" fmla="*/ 6858000 w 6858000"/>
              <a:gd name="connsiteY1" fmla="*/ 1177 h 7809953"/>
              <a:gd name="connsiteX2" fmla="*/ 6702323 w 6858000"/>
              <a:gd name="connsiteY2" fmla="*/ 26222 h 7809953"/>
              <a:gd name="connsiteX3" fmla="*/ 6547332 w 6858000"/>
              <a:gd name="connsiteY3" fmla="*/ 50091 h 7809953"/>
              <a:gd name="connsiteX4" fmla="*/ 6391656 w 6858000"/>
              <a:gd name="connsiteY4" fmla="*/ 73455 h 7809953"/>
              <a:gd name="connsiteX5" fmla="*/ 6235293 w 6858000"/>
              <a:gd name="connsiteY5" fmla="*/ 93458 h 7809953"/>
              <a:gd name="connsiteX6" fmla="*/ 6079617 w 6858000"/>
              <a:gd name="connsiteY6" fmla="*/ 113629 h 7809953"/>
              <a:gd name="connsiteX7" fmla="*/ 5923254 w 6858000"/>
              <a:gd name="connsiteY7" fmla="*/ 132455 h 7809953"/>
              <a:gd name="connsiteX8" fmla="*/ 5768949 w 6858000"/>
              <a:gd name="connsiteY8" fmla="*/ 148591 h 7809953"/>
              <a:gd name="connsiteX9" fmla="*/ 5612587 w 6858000"/>
              <a:gd name="connsiteY9" fmla="*/ 163887 h 7809953"/>
              <a:gd name="connsiteX10" fmla="*/ 5456910 w 6858000"/>
              <a:gd name="connsiteY10" fmla="*/ 177839 h 7809953"/>
              <a:gd name="connsiteX11" fmla="*/ 5303977 w 6858000"/>
              <a:gd name="connsiteY11" fmla="*/ 189941 h 7809953"/>
              <a:gd name="connsiteX12" fmla="*/ 5148986 w 6858000"/>
              <a:gd name="connsiteY12" fmla="*/ 202044 h 7809953"/>
              <a:gd name="connsiteX13" fmla="*/ 4996053 w 6858000"/>
              <a:gd name="connsiteY13" fmla="*/ 212129 h 7809953"/>
              <a:gd name="connsiteX14" fmla="*/ 4843119 w 6858000"/>
              <a:gd name="connsiteY14" fmla="*/ 220029 h 7809953"/>
              <a:gd name="connsiteX15" fmla="*/ 4690872 w 6858000"/>
              <a:gd name="connsiteY15" fmla="*/ 228266 h 7809953"/>
              <a:gd name="connsiteX16" fmla="*/ 4539996 w 6858000"/>
              <a:gd name="connsiteY16" fmla="*/ 235157 h 7809953"/>
              <a:gd name="connsiteX17" fmla="*/ 4390491 w 6858000"/>
              <a:gd name="connsiteY17" fmla="*/ 240032 h 7809953"/>
              <a:gd name="connsiteX18" fmla="*/ 4240987 w 6858000"/>
              <a:gd name="connsiteY18" fmla="*/ 244234 h 7809953"/>
              <a:gd name="connsiteX19" fmla="*/ 4092855 w 6858000"/>
              <a:gd name="connsiteY19" fmla="*/ 248268 h 7809953"/>
              <a:gd name="connsiteX20" fmla="*/ 3946779 w 6858000"/>
              <a:gd name="connsiteY20" fmla="*/ 250117 h 7809953"/>
              <a:gd name="connsiteX21" fmla="*/ 3800704 w 6858000"/>
              <a:gd name="connsiteY21" fmla="*/ 252134 h 7809953"/>
              <a:gd name="connsiteX22" fmla="*/ 3656685 w 6858000"/>
              <a:gd name="connsiteY22" fmla="*/ 253143 h 7809953"/>
              <a:gd name="connsiteX23" fmla="*/ 3514039 w 6858000"/>
              <a:gd name="connsiteY23" fmla="*/ 252134 h 7809953"/>
              <a:gd name="connsiteX24" fmla="*/ 3372765 w 6858000"/>
              <a:gd name="connsiteY24" fmla="*/ 252134 h 7809953"/>
              <a:gd name="connsiteX25" fmla="*/ 3232861 w 6858000"/>
              <a:gd name="connsiteY25" fmla="*/ 250117 h 7809953"/>
              <a:gd name="connsiteX26" fmla="*/ 3095701 w 6858000"/>
              <a:gd name="connsiteY26" fmla="*/ 247092 h 7809953"/>
              <a:gd name="connsiteX27" fmla="*/ 2959913 w 6858000"/>
              <a:gd name="connsiteY27" fmla="*/ 244234 h 7809953"/>
              <a:gd name="connsiteX28" fmla="*/ 2826868 w 6858000"/>
              <a:gd name="connsiteY28" fmla="*/ 241040 h 7809953"/>
              <a:gd name="connsiteX29" fmla="*/ 2694508 w 6858000"/>
              <a:gd name="connsiteY29" fmla="*/ 236166 h 7809953"/>
              <a:gd name="connsiteX30" fmla="*/ 2564207 w 6858000"/>
              <a:gd name="connsiteY30" fmla="*/ 230955 h 7809953"/>
              <a:gd name="connsiteX31" fmla="*/ 2436648 w 6858000"/>
              <a:gd name="connsiteY31" fmla="*/ 226249 h 7809953"/>
              <a:gd name="connsiteX32" fmla="*/ 2187702 w 6858000"/>
              <a:gd name="connsiteY32" fmla="*/ 212969 h 7809953"/>
              <a:gd name="connsiteX33" fmla="*/ 1949044 w 6858000"/>
              <a:gd name="connsiteY33" fmla="*/ 198850 h 7809953"/>
              <a:gd name="connsiteX34" fmla="*/ 1719987 w 6858000"/>
              <a:gd name="connsiteY34" fmla="*/ 184058 h 7809953"/>
              <a:gd name="connsiteX35" fmla="*/ 1503274 w 6858000"/>
              <a:gd name="connsiteY35" fmla="*/ 167753 h 7809953"/>
              <a:gd name="connsiteX36" fmla="*/ 1296162 w 6858000"/>
              <a:gd name="connsiteY36" fmla="*/ 150776 h 7809953"/>
              <a:gd name="connsiteX37" fmla="*/ 1104138 w 6858000"/>
              <a:gd name="connsiteY37" fmla="*/ 132455 h 7809953"/>
              <a:gd name="connsiteX38" fmla="*/ 923773 w 6858000"/>
              <a:gd name="connsiteY38" fmla="*/ 114469 h 7809953"/>
              <a:gd name="connsiteX39" fmla="*/ 757809 w 6858000"/>
              <a:gd name="connsiteY39" fmla="*/ 96484 h 7809953"/>
              <a:gd name="connsiteX40" fmla="*/ 605562 w 6858000"/>
              <a:gd name="connsiteY40" fmla="*/ 79507 h 7809953"/>
              <a:gd name="connsiteX41" fmla="*/ 470459 w 6858000"/>
              <a:gd name="connsiteY41" fmla="*/ 63370 h 7809953"/>
              <a:gd name="connsiteX42" fmla="*/ 348387 w 6858000"/>
              <a:gd name="connsiteY42" fmla="*/ 48074 h 7809953"/>
              <a:gd name="connsiteX43" fmla="*/ 245517 w 6858000"/>
              <a:gd name="connsiteY43" fmla="*/ 35299 h 7809953"/>
              <a:gd name="connsiteX44" fmla="*/ 159106 w 6858000"/>
              <a:gd name="connsiteY44" fmla="*/ 23197 h 7809953"/>
              <a:gd name="connsiteX45" fmla="*/ 40462 w 6858000"/>
              <a:gd name="connsiteY45" fmla="*/ 5883 h 7809953"/>
              <a:gd name="connsiteX46" fmla="*/ 0 w 6858000"/>
              <a:gd name="connsiteY46" fmla="*/ 0 h 7809953"/>
              <a:gd name="connsiteX47" fmla="*/ 0 w 6858000"/>
              <a:gd name="connsiteY47" fmla="*/ 652830 h 7809953"/>
              <a:gd name="connsiteX48" fmla="*/ 0 w 6858000"/>
              <a:gd name="connsiteY48" fmla="*/ 652830 h 7809953"/>
              <a:gd name="connsiteX49" fmla="*/ 0 w 6858000"/>
              <a:gd name="connsiteY49" fmla="*/ 7809953 h 7809953"/>
              <a:gd name="connsiteX50" fmla="*/ 6857999 w 6858000"/>
              <a:gd name="connsiteY50" fmla="*/ 7809953 h 7809953"/>
              <a:gd name="connsiteX51" fmla="*/ 6857999 w 6858000"/>
              <a:gd name="connsiteY51" fmla="*/ 1344715 h 78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0" h="7809953">
                <a:moveTo>
                  <a:pt x="6858000" y="1344715"/>
                </a:moveTo>
                <a:lnTo>
                  <a:pt x="6858000" y="1177"/>
                </a:lnTo>
                <a:lnTo>
                  <a:pt x="6702323" y="26222"/>
                </a:lnTo>
                <a:lnTo>
                  <a:pt x="6547332" y="50091"/>
                </a:lnTo>
                <a:lnTo>
                  <a:pt x="6391656" y="73455"/>
                </a:lnTo>
                <a:lnTo>
                  <a:pt x="6235293" y="93458"/>
                </a:lnTo>
                <a:lnTo>
                  <a:pt x="6079617" y="113629"/>
                </a:lnTo>
                <a:lnTo>
                  <a:pt x="5923254" y="132455"/>
                </a:lnTo>
                <a:lnTo>
                  <a:pt x="5768949" y="148591"/>
                </a:lnTo>
                <a:lnTo>
                  <a:pt x="5612587" y="163887"/>
                </a:lnTo>
                <a:lnTo>
                  <a:pt x="5456910" y="177839"/>
                </a:lnTo>
                <a:lnTo>
                  <a:pt x="5303977" y="189941"/>
                </a:lnTo>
                <a:lnTo>
                  <a:pt x="5148986" y="202044"/>
                </a:lnTo>
                <a:lnTo>
                  <a:pt x="4996053" y="212129"/>
                </a:lnTo>
                <a:lnTo>
                  <a:pt x="4843119" y="220029"/>
                </a:lnTo>
                <a:lnTo>
                  <a:pt x="4690872" y="228266"/>
                </a:lnTo>
                <a:lnTo>
                  <a:pt x="4539996" y="235157"/>
                </a:lnTo>
                <a:lnTo>
                  <a:pt x="4390491" y="240032"/>
                </a:lnTo>
                <a:lnTo>
                  <a:pt x="4240987" y="244234"/>
                </a:lnTo>
                <a:lnTo>
                  <a:pt x="4092855" y="248268"/>
                </a:lnTo>
                <a:lnTo>
                  <a:pt x="3946779" y="250117"/>
                </a:lnTo>
                <a:lnTo>
                  <a:pt x="3800704" y="252134"/>
                </a:lnTo>
                <a:lnTo>
                  <a:pt x="3656685" y="253143"/>
                </a:lnTo>
                <a:lnTo>
                  <a:pt x="3514039" y="252134"/>
                </a:lnTo>
                <a:lnTo>
                  <a:pt x="3372765" y="252134"/>
                </a:lnTo>
                <a:lnTo>
                  <a:pt x="3232861" y="250117"/>
                </a:lnTo>
                <a:lnTo>
                  <a:pt x="3095701" y="247092"/>
                </a:lnTo>
                <a:lnTo>
                  <a:pt x="2959913" y="244234"/>
                </a:lnTo>
                <a:lnTo>
                  <a:pt x="2826868" y="241040"/>
                </a:lnTo>
                <a:lnTo>
                  <a:pt x="2694508" y="236166"/>
                </a:lnTo>
                <a:lnTo>
                  <a:pt x="2564207" y="230955"/>
                </a:lnTo>
                <a:lnTo>
                  <a:pt x="2436648" y="226249"/>
                </a:lnTo>
                <a:lnTo>
                  <a:pt x="2187702" y="212969"/>
                </a:lnTo>
                <a:lnTo>
                  <a:pt x="1949044" y="198850"/>
                </a:lnTo>
                <a:lnTo>
                  <a:pt x="1719987" y="184058"/>
                </a:lnTo>
                <a:lnTo>
                  <a:pt x="1503274" y="167753"/>
                </a:lnTo>
                <a:lnTo>
                  <a:pt x="1296162" y="150776"/>
                </a:lnTo>
                <a:lnTo>
                  <a:pt x="1104138" y="132455"/>
                </a:lnTo>
                <a:lnTo>
                  <a:pt x="923773" y="114469"/>
                </a:lnTo>
                <a:lnTo>
                  <a:pt x="757809" y="96484"/>
                </a:lnTo>
                <a:lnTo>
                  <a:pt x="605562" y="79507"/>
                </a:lnTo>
                <a:lnTo>
                  <a:pt x="470459" y="63370"/>
                </a:lnTo>
                <a:lnTo>
                  <a:pt x="348387" y="48074"/>
                </a:lnTo>
                <a:lnTo>
                  <a:pt x="245517" y="35299"/>
                </a:lnTo>
                <a:lnTo>
                  <a:pt x="159106" y="23197"/>
                </a:lnTo>
                <a:lnTo>
                  <a:pt x="40462" y="5883"/>
                </a:lnTo>
                <a:lnTo>
                  <a:pt x="0" y="0"/>
                </a:lnTo>
                <a:lnTo>
                  <a:pt x="0" y="652830"/>
                </a:lnTo>
                <a:lnTo>
                  <a:pt x="0" y="652830"/>
                </a:lnTo>
                <a:lnTo>
                  <a:pt x="0" y="7809953"/>
                </a:lnTo>
                <a:lnTo>
                  <a:pt x="6857999" y="7809953"/>
                </a:lnTo>
                <a:lnTo>
                  <a:pt x="6857999" y="1344715"/>
                </a:lnTo>
                <a:close/>
              </a:path>
            </a:pathLst>
          </a:custGeom>
          <a:solidFill>
            <a:srgbClr val="FFFFFF"/>
          </a:solidFill>
          <a:ln>
            <a:noFill/>
          </a:ln>
        </p:spPr>
      </p:sp>
      <p:pic>
        <p:nvPicPr>
          <p:cNvPr id="7" name="Satura vietturis 6">
            <a:extLst>
              <a:ext uri="{FF2B5EF4-FFF2-40B4-BE49-F238E27FC236}">
                <a16:creationId xmlns:a16="http://schemas.microsoft.com/office/drawing/2014/main" id="{69E0A72B-F37A-4728-AA00-FB4E1C885D4E}"/>
              </a:ext>
            </a:extLst>
          </p:cNvPr>
          <p:cNvPicPr>
            <a:picLocks noChangeAspect="1"/>
          </p:cNvPicPr>
          <p:nvPr/>
        </p:nvPicPr>
        <p:blipFill>
          <a:blip r:embed="rId7"/>
          <a:stretch>
            <a:fillRect/>
          </a:stretch>
        </p:blipFill>
        <p:spPr>
          <a:xfrm>
            <a:off x="643854" y="764704"/>
            <a:ext cx="6270662" cy="2424655"/>
          </a:xfrm>
          <a:prstGeom prst="rect">
            <a:avLst/>
          </a:prstGeom>
          <a:effectLst/>
        </p:spPr>
      </p:pic>
      <p:sp>
        <p:nvSpPr>
          <p:cNvPr id="28" name="Freeform 31">
            <a:extLst>
              <a:ext uri="{FF2B5EF4-FFF2-40B4-BE49-F238E27FC236}">
                <a16:creationId xmlns:a16="http://schemas.microsoft.com/office/drawing/2014/main" id="{AEA0BB24-2B23-4B19-996F-58DA607EE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9" name="Satura vietturis 8">
            <a:extLst>
              <a:ext uri="{FF2B5EF4-FFF2-40B4-BE49-F238E27FC236}">
                <a16:creationId xmlns:a16="http://schemas.microsoft.com/office/drawing/2014/main" id="{4AFE8EC2-282E-4693-9AE1-C884A69037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854" y="3971612"/>
            <a:ext cx="6270662" cy="1718161"/>
          </a:xfrm>
          <a:prstGeom prst="rect">
            <a:avLst/>
          </a:prstGeom>
          <a:effectLst/>
        </p:spPr>
      </p:pic>
    </p:spTree>
    <p:extLst>
      <p:ext uri="{BB962C8B-B14F-4D97-AF65-F5344CB8AC3E}">
        <p14:creationId xmlns:p14="http://schemas.microsoft.com/office/powerpoint/2010/main" val="331852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018065C-C1D6-4CAF-B39B-361648C16BD8}"/>
              </a:ext>
            </a:extLst>
          </p:cNvPr>
          <p:cNvSpPr>
            <a:spLocks noGrp="1"/>
          </p:cNvSpPr>
          <p:nvPr>
            <p:ph type="title"/>
          </p:nvPr>
        </p:nvSpPr>
        <p:spPr>
          <a:xfrm>
            <a:off x="4242216" y="629266"/>
            <a:ext cx="6655633" cy="899731"/>
          </a:xfrm>
        </p:spPr>
        <p:txBody>
          <a:bodyPr>
            <a:normAutofit/>
          </a:bodyPr>
          <a:lstStyle/>
          <a:p>
            <a:r>
              <a:rPr lang="lv-LV" dirty="0"/>
              <a:t>Kur Tālavas taurētājs?</a:t>
            </a:r>
          </a:p>
        </p:txBody>
      </p:sp>
      <p:pic>
        <p:nvPicPr>
          <p:cNvPr id="5" name="Attēls 4">
            <a:extLst>
              <a:ext uri="{FF2B5EF4-FFF2-40B4-BE49-F238E27FC236}">
                <a16:creationId xmlns:a16="http://schemas.microsoft.com/office/drawing/2014/main" id="{96C9C651-7638-432F-89B0-664DC504A0B4}"/>
              </a:ext>
            </a:extLst>
          </p:cNvPr>
          <p:cNvPicPr>
            <a:picLocks noChangeAspect="1"/>
          </p:cNvPicPr>
          <p:nvPr/>
        </p:nvPicPr>
        <p:blipFill rotWithShape="1">
          <a:blip r:embed="rId3"/>
          <a:srcRect r="-1" b="17632"/>
          <a:stretch/>
        </p:blipFill>
        <p:spPr>
          <a:xfrm>
            <a:off x="0" y="10"/>
            <a:ext cx="4062334" cy="6857990"/>
          </a:xfrm>
          <a:prstGeom prst="rect">
            <a:avLst/>
          </a:prstGeom>
        </p:spPr>
      </p:pic>
      <p:sp>
        <p:nvSpPr>
          <p:cNvPr id="3" name="Satura vietturis 2">
            <a:extLst>
              <a:ext uri="{FF2B5EF4-FFF2-40B4-BE49-F238E27FC236}">
                <a16:creationId xmlns:a16="http://schemas.microsoft.com/office/drawing/2014/main" id="{594D8F76-EBBE-41D0-BACA-0F8793DD0942}"/>
              </a:ext>
            </a:extLst>
          </p:cNvPr>
          <p:cNvSpPr>
            <a:spLocks noGrp="1"/>
          </p:cNvSpPr>
          <p:nvPr>
            <p:ph idx="1"/>
          </p:nvPr>
        </p:nvSpPr>
        <p:spPr>
          <a:xfrm>
            <a:off x="4242216" y="1528997"/>
            <a:ext cx="7749915" cy="5066674"/>
          </a:xfrm>
        </p:spPr>
        <p:txBody>
          <a:bodyPr>
            <a:noAutofit/>
          </a:bodyPr>
          <a:lstStyle/>
          <a:p>
            <a:pPr marL="285750" indent="-285750">
              <a:lnSpc>
                <a:spcPct val="90000"/>
              </a:lnSpc>
              <a:buFontTx/>
              <a:buChar char="-"/>
            </a:pPr>
            <a:r>
              <a:rPr lang="lv-LV" sz="2200" dirty="0"/>
              <a:t>Nerimstošs spiediens uz neatkarīgiem medijiem un žurnālistu demonizēšana un vajāšana</a:t>
            </a:r>
          </a:p>
          <a:p>
            <a:pPr marL="285750" indent="-285750">
              <a:lnSpc>
                <a:spcPct val="90000"/>
              </a:lnSpc>
              <a:buFontTx/>
              <a:buChar char="-"/>
            </a:pPr>
            <a:r>
              <a:rPr lang="lv-LV" sz="2200" dirty="0"/>
              <a:t>Naida runa un mēģinājumi polarizēt sabiedrību, pretnostatot gan politiskas, gan nacionālas, gan sociālas grupas</a:t>
            </a:r>
          </a:p>
          <a:p>
            <a:pPr marL="285750" indent="-285750">
              <a:lnSpc>
                <a:spcPct val="90000"/>
              </a:lnSpc>
              <a:buFontTx/>
              <a:buChar char="-"/>
            </a:pPr>
            <a:r>
              <a:rPr lang="lv-LV" sz="2200" dirty="0"/>
              <a:t>Amatpersonu vai kādu uzskatu opozicionāru linčošana publiskajā telpā (personīgi apvainojumi, nāves draudi, viltus kritika)</a:t>
            </a:r>
          </a:p>
          <a:p>
            <a:pPr>
              <a:lnSpc>
                <a:spcPct val="90000"/>
              </a:lnSpc>
            </a:pPr>
            <a:endParaRPr lang="lv-LV" sz="2200" dirty="0"/>
          </a:p>
          <a:p>
            <a:pPr>
              <a:lnSpc>
                <a:spcPct val="90000"/>
              </a:lnSpc>
            </a:pPr>
            <a:r>
              <a:rPr lang="lv-LV" sz="2200" dirty="0"/>
              <a:t>Bīstamais – spiediena neizturēšana; autoritāro režīmu vai politikas virzienu uzkundzēšanās vārda brīvībai; nekritiskas informācijas burbuļu nostiprināšanās un izplatīšanās virāli; pieaugošā tendence naidu runu izplatīt arī ar savu identificējamu profilu.</a:t>
            </a:r>
          </a:p>
        </p:txBody>
      </p:sp>
    </p:spTree>
    <p:extLst>
      <p:ext uri="{BB962C8B-B14F-4D97-AF65-F5344CB8AC3E}">
        <p14:creationId xmlns:p14="http://schemas.microsoft.com/office/powerpoint/2010/main" val="266035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6445BC-8800-4760-8ACE-8807F3A32520}"/>
              </a:ext>
            </a:extLst>
          </p:cNvPr>
          <p:cNvSpPr>
            <a:spLocks noGrp="1"/>
          </p:cNvSpPr>
          <p:nvPr>
            <p:ph type="title"/>
          </p:nvPr>
        </p:nvSpPr>
        <p:spPr>
          <a:xfrm>
            <a:off x="648930" y="629267"/>
            <a:ext cx="9994086" cy="794799"/>
          </a:xfrm>
        </p:spPr>
        <p:txBody>
          <a:bodyPr>
            <a:normAutofit/>
          </a:bodyPr>
          <a:lstStyle/>
          <a:p>
            <a:pPr>
              <a:lnSpc>
                <a:spcPct val="90000"/>
              </a:lnSpc>
            </a:pPr>
            <a:r>
              <a:rPr lang="lv-LV" sz="3900" b="1" dirty="0"/>
              <a:t>Kā varam cīnīties pret dezinformāciju?</a:t>
            </a:r>
          </a:p>
        </p:txBody>
      </p:sp>
      <p:sp>
        <p:nvSpPr>
          <p:cNvPr id="3" name="Satura vietturis 2">
            <a:extLst>
              <a:ext uri="{FF2B5EF4-FFF2-40B4-BE49-F238E27FC236}">
                <a16:creationId xmlns:a16="http://schemas.microsoft.com/office/drawing/2014/main" id="{C46BFB76-BE24-43A1-9152-AD65BD83FA60}"/>
              </a:ext>
            </a:extLst>
          </p:cNvPr>
          <p:cNvSpPr>
            <a:spLocks noGrp="1"/>
          </p:cNvSpPr>
          <p:nvPr>
            <p:ph idx="1"/>
          </p:nvPr>
        </p:nvSpPr>
        <p:spPr>
          <a:xfrm>
            <a:off x="648456" y="1304144"/>
            <a:ext cx="6456881" cy="4944255"/>
          </a:xfrm>
        </p:spPr>
        <p:txBody>
          <a:bodyPr>
            <a:noAutofit/>
          </a:bodyPr>
          <a:lstStyle/>
          <a:p>
            <a:pPr marL="285750" indent="-285750">
              <a:lnSpc>
                <a:spcPct val="90000"/>
              </a:lnSpc>
              <a:buFontTx/>
              <a:buChar char="-"/>
            </a:pPr>
            <a:r>
              <a:rPr lang="lv-LV" sz="2300" dirty="0"/>
              <a:t>Izmantot faktos balstītu un dažādām sabiedrības grupām piemērotu valodas izteiksmes veidu (ES institūcijām joprojām ir smagnēja valoda)</a:t>
            </a:r>
          </a:p>
          <a:p>
            <a:pPr marL="285750" indent="-285750">
              <a:lnSpc>
                <a:spcPct val="90000"/>
              </a:lnSpc>
              <a:buFontTx/>
              <a:buChar char="-"/>
            </a:pPr>
            <a:r>
              <a:rPr lang="lv-LV" sz="2300" dirty="0"/>
              <a:t>Privāti un arīdzan profesionāli – pārbaudīt saņemtās informācijas izcelsmes avotu, pieiet kritiski paustajiem uzskatiem, meklēt faktus</a:t>
            </a:r>
          </a:p>
          <a:p>
            <a:pPr marL="285750" indent="-285750">
              <a:lnSpc>
                <a:spcPct val="90000"/>
              </a:lnSpc>
              <a:buFontTx/>
              <a:buChar char="-"/>
            </a:pPr>
            <a:r>
              <a:rPr lang="lv-LV" sz="2300" dirty="0"/>
              <a:t>Nedalīties ar informāciju, kas nāk no apšaubāmiem avotiem (tai skaitā joku lapas, it kā reālu personu piedzīvotais utml.)</a:t>
            </a:r>
          </a:p>
          <a:p>
            <a:pPr marL="285750" indent="-285750">
              <a:lnSpc>
                <a:spcPct val="90000"/>
              </a:lnSpc>
              <a:buFontTx/>
              <a:buChar char="-"/>
            </a:pPr>
            <a:r>
              <a:rPr lang="lv-LV" sz="2300" dirty="0"/>
              <a:t>Izmantot tiešsaistes platformu sniegtās iespējas ziņot par melīgiem, naidīgiem ierakstiem vai to veicējiem</a:t>
            </a:r>
          </a:p>
          <a:p>
            <a:pPr marL="285750" indent="-285750">
              <a:lnSpc>
                <a:spcPct val="90000"/>
              </a:lnSpc>
              <a:buFontTx/>
              <a:buChar char="-"/>
            </a:pPr>
            <a:endParaRPr lang="lv-LV" sz="2300" dirty="0"/>
          </a:p>
        </p:txBody>
      </p:sp>
      <p:pic>
        <p:nvPicPr>
          <p:cNvPr id="4" name="Attēls 3">
            <a:extLst>
              <a:ext uri="{FF2B5EF4-FFF2-40B4-BE49-F238E27FC236}">
                <a16:creationId xmlns:a16="http://schemas.microsoft.com/office/drawing/2014/main" id="{2C892C76-9E4D-4999-908F-F67ACE19B4C0}"/>
              </a:ext>
            </a:extLst>
          </p:cNvPr>
          <p:cNvPicPr>
            <a:picLocks noChangeAspect="1"/>
          </p:cNvPicPr>
          <p:nvPr/>
        </p:nvPicPr>
        <p:blipFill rotWithShape="1">
          <a:blip r:embed="rId3"/>
          <a:srcRect l="13349" r="13573" b="2"/>
          <a:stretch/>
        </p:blipFill>
        <p:spPr>
          <a:xfrm>
            <a:off x="7435122" y="1992253"/>
            <a:ext cx="4258323" cy="327768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02018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968E53F-E610-4E16-A6A4-D84133C6AF23}"/>
              </a:ext>
            </a:extLst>
          </p:cNvPr>
          <p:cNvSpPr>
            <a:spLocks noGrp="1"/>
          </p:cNvSpPr>
          <p:nvPr>
            <p:ph type="title"/>
          </p:nvPr>
        </p:nvSpPr>
        <p:spPr>
          <a:xfrm>
            <a:off x="665332" y="232500"/>
            <a:ext cx="6188190" cy="951724"/>
          </a:xfrm>
        </p:spPr>
        <p:txBody>
          <a:bodyPr>
            <a:normAutofit/>
          </a:bodyPr>
          <a:lstStyle/>
          <a:p>
            <a:r>
              <a:rPr lang="lv-LV" b="1" dirty="0">
                <a:solidFill>
                  <a:srgbClr val="EBEBEB"/>
                </a:solidFill>
              </a:rPr>
              <a:t>Izaicinājumi </a:t>
            </a:r>
          </a:p>
        </p:txBody>
      </p:sp>
      <p:sp>
        <p:nvSpPr>
          <p:cNvPr id="3" name="Satura vietturis 2">
            <a:extLst>
              <a:ext uri="{FF2B5EF4-FFF2-40B4-BE49-F238E27FC236}">
                <a16:creationId xmlns:a16="http://schemas.microsoft.com/office/drawing/2014/main" id="{F33DB0E0-5B4F-4736-A7CD-3ECED5F76578}"/>
              </a:ext>
            </a:extLst>
          </p:cNvPr>
          <p:cNvSpPr>
            <a:spLocks noGrp="1"/>
          </p:cNvSpPr>
          <p:nvPr>
            <p:ph idx="1"/>
          </p:nvPr>
        </p:nvSpPr>
        <p:spPr>
          <a:xfrm>
            <a:off x="648510" y="1064302"/>
            <a:ext cx="6580665" cy="5561198"/>
          </a:xfrm>
        </p:spPr>
        <p:txBody>
          <a:bodyPr>
            <a:normAutofit/>
          </a:bodyPr>
          <a:lstStyle/>
          <a:p>
            <a:pPr marL="285750" indent="-285750">
              <a:lnSpc>
                <a:spcPct val="90000"/>
              </a:lnSpc>
              <a:buFontTx/>
              <a:buChar char="-"/>
            </a:pPr>
            <a:r>
              <a:rPr lang="lv-LV" sz="2300" dirty="0">
                <a:solidFill>
                  <a:srgbClr val="FFFFFF"/>
                </a:solidFill>
              </a:rPr>
              <a:t>Vārda brīvība – kad runājam par kāda cilvēka vai organizācijas viedokli, un kad tas pārtop dezinformācijas vai viltus ziņu lavīnā?</a:t>
            </a:r>
          </a:p>
          <a:p>
            <a:pPr marL="285750" indent="-285750">
              <a:lnSpc>
                <a:spcPct val="90000"/>
              </a:lnSpc>
              <a:buFontTx/>
              <a:buChar char="-"/>
            </a:pPr>
            <a:r>
              <a:rPr lang="lv-LV" sz="2300" dirty="0">
                <a:solidFill>
                  <a:srgbClr val="FFFFFF"/>
                </a:solidFill>
              </a:rPr>
              <a:t>Likumdošana, kas regulē tiešsaistes komunikāciju, ietekmētājus utml.</a:t>
            </a:r>
          </a:p>
          <a:p>
            <a:pPr marL="285750" indent="-285750">
              <a:lnSpc>
                <a:spcPct val="90000"/>
              </a:lnSpc>
              <a:buFontTx/>
              <a:buChar char="-"/>
            </a:pPr>
            <a:r>
              <a:rPr lang="lv-LV" sz="2300" dirty="0">
                <a:solidFill>
                  <a:srgbClr val="FFFFFF"/>
                </a:solidFill>
              </a:rPr>
              <a:t>Spēja izmantot uz faktiem balstītu informāciju, to nogādājot visdažādākajām sabiedrības grupām, veicinot kritiskās domāšanas un mediju lasītprasmes kapacitāti.</a:t>
            </a:r>
          </a:p>
          <a:p>
            <a:pPr marL="285750" indent="-285750">
              <a:lnSpc>
                <a:spcPct val="90000"/>
              </a:lnSpc>
              <a:buFontTx/>
              <a:buChar char="-"/>
            </a:pPr>
            <a:r>
              <a:rPr lang="lv-LV" sz="2300" dirty="0">
                <a:solidFill>
                  <a:srgbClr val="FFFFFF"/>
                </a:solidFill>
              </a:rPr>
              <a:t>Pandēmijas apstākļos – digitālais nogurums, kas arī kritiski domājošajai sabiedrības daļai liek uzvesties vieglprātīgāk.</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Attēls 4" descr="Bright ladder against dull ladders">
            <a:extLst>
              <a:ext uri="{FF2B5EF4-FFF2-40B4-BE49-F238E27FC236}">
                <a16:creationId xmlns:a16="http://schemas.microsoft.com/office/drawing/2014/main" id="{0995829F-3310-49DC-AA82-10331BC17606}"/>
              </a:ext>
            </a:extLst>
          </p:cNvPr>
          <p:cNvPicPr>
            <a:picLocks noChangeAspect="1"/>
          </p:cNvPicPr>
          <p:nvPr/>
        </p:nvPicPr>
        <p:blipFill rotWithShape="1">
          <a:blip r:embed="rId3">
            <a:extLst>
              <a:ext uri="{28A0092B-C50C-407E-A947-70E740481C1C}">
                <a14:useLocalDpi xmlns:a14="http://schemas.microsoft.com/office/drawing/2010/main" val="0"/>
              </a:ext>
            </a:extLst>
          </a:blip>
          <a:srcRect l="42019" r="3703"/>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81365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781F48-6ECD-4041-8185-2B2929A0F36C}"/>
              </a:ext>
            </a:extLst>
          </p:cNvPr>
          <p:cNvSpPr>
            <a:spLocks noGrp="1"/>
          </p:cNvSpPr>
          <p:nvPr>
            <p:ph type="title"/>
          </p:nvPr>
        </p:nvSpPr>
        <p:spPr>
          <a:xfrm>
            <a:off x="764498" y="452718"/>
            <a:ext cx="9286336" cy="986338"/>
          </a:xfrm>
        </p:spPr>
        <p:txBody>
          <a:bodyPr/>
          <a:lstStyle/>
          <a:p>
            <a:r>
              <a:rPr lang="lv-LV" b="1" dirty="0"/>
              <a:t>Noderīgi resursi</a:t>
            </a:r>
          </a:p>
        </p:txBody>
      </p:sp>
      <p:sp>
        <p:nvSpPr>
          <p:cNvPr id="3" name="Satura vietturis 2">
            <a:extLst>
              <a:ext uri="{FF2B5EF4-FFF2-40B4-BE49-F238E27FC236}">
                <a16:creationId xmlns:a16="http://schemas.microsoft.com/office/drawing/2014/main" id="{82757A6F-A56F-4209-9D79-F502B0BC9730}"/>
              </a:ext>
            </a:extLst>
          </p:cNvPr>
          <p:cNvSpPr>
            <a:spLocks noGrp="1"/>
          </p:cNvSpPr>
          <p:nvPr>
            <p:ph idx="1"/>
          </p:nvPr>
        </p:nvSpPr>
        <p:spPr>
          <a:xfrm>
            <a:off x="764498" y="1663908"/>
            <a:ext cx="11017771" cy="4741374"/>
          </a:xfrm>
        </p:spPr>
        <p:txBody>
          <a:bodyPr>
            <a:noAutofit/>
          </a:bodyPr>
          <a:lstStyle/>
          <a:p>
            <a:r>
              <a:rPr lang="lv-LV" sz="2700" dirty="0">
                <a:latin typeface="Calibri" panose="020F0502020204030204" pitchFamily="34" charset="0"/>
                <a:cs typeface="Calibri" panose="020F0502020204030204" pitchFamily="34" charset="0"/>
              </a:rPr>
              <a:t>Twitter: @EUvsDisinfo @STRATCOMCOE @LIIA_LV</a:t>
            </a:r>
          </a:p>
          <a:p>
            <a:r>
              <a:rPr lang="lv-LV" sz="2700" dirty="0" err="1">
                <a:latin typeface="Calibri" panose="020F0502020204030204" pitchFamily="34" charset="0"/>
                <a:cs typeface="Calibri" panose="020F0502020204030204" pitchFamily="34" charset="0"/>
              </a:rPr>
              <a:t>Facebook</a:t>
            </a:r>
            <a:r>
              <a:rPr lang="lv-LV" sz="2700" dirty="0">
                <a:latin typeface="Calibri" panose="020F0502020204030204" pitchFamily="34" charset="0"/>
                <a:cs typeface="Calibri" panose="020F0502020204030204" pitchFamily="34" charset="0"/>
              </a:rPr>
              <a:t>: @EUvsDisinfo @StratComCOE @LIIA.lv</a:t>
            </a:r>
          </a:p>
          <a:p>
            <a:r>
              <a:rPr lang="lv-LV" sz="2700" dirty="0">
                <a:latin typeface="Calibri" panose="020F0502020204030204" pitchFamily="34" charset="0"/>
                <a:cs typeface="Calibri" panose="020F0502020204030204" pitchFamily="34" charset="0"/>
              </a:rPr>
              <a:t>ES vietne cīņai ar dezinformāciju: </a:t>
            </a:r>
            <a:r>
              <a:rPr lang="lv-LV" sz="2700" dirty="0">
                <a:latin typeface="Calibri" panose="020F0502020204030204" pitchFamily="34" charset="0"/>
                <a:cs typeface="Calibri" panose="020F0502020204030204" pitchFamily="34" charset="0"/>
                <a:hlinkClick r:id="rId2"/>
              </a:rPr>
              <a:t>https://ec.europa.eu/digital-single-market/en/policies/76092/76079</a:t>
            </a:r>
            <a:r>
              <a:rPr lang="lv-LV" sz="2700" dirty="0">
                <a:latin typeface="Calibri" panose="020F0502020204030204" pitchFamily="34" charset="0"/>
                <a:cs typeface="Calibri" panose="020F0502020204030204" pitchFamily="34" charset="0"/>
              </a:rPr>
              <a:t> </a:t>
            </a:r>
          </a:p>
          <a:p>
            <a:r>
              <a:rPr lang="lv-LV" sz="2700" dirty="0">
                <a:effectLst/>
                <a:latin typeface="Calibri" panose="020F0502020204030204" pitchFamily="34" charset="0"/>
                <a:cs typeface="Calibri" panose="020F0502020204030204" pitchFamily="34" charset="0"/>
              </a:rPr>
              <a:t>ES prakses kodekss dezinformācijas jomā: </a:t>
            </a:r>
            <a:r>
              <a:rPr lang="lv-LV" sz="2700" dirty="0">
                <a:latin typeface="Calibri" panose="020F0502020204030204" pitchFamily="34" charset="0"/>
                <a:cs typeface="Calibri" panose="020F0502020204030204" pitchFamily="34" charset="0"/>
                <a:hlinkClick r:id="rId3"/>
              </a:rPr>
              <a:t>https://ec.europa.eu/digital-single-market/en/news/code-practice-disinformation</a:t>
            </a:r>
            <a:r>
              <a:rPr lang="lv-LV" sz="2700" dirty="0">
                <a:latin typeface="Calibri" panose="020F0502020204030204" pitchFamily="34" charset="0"/>
                <a:cs typeface="Calibri" panose="020F0502020204030204" pitchFamily="34" charset="0"/>
              </a:rPr>
              <a:t> 	</a:t>
            </a:r>
          </a:p>
          <a:p>
            <a:r>
              <a:rPr lang="lv-LV" sz="2700" dirty="0">
                <a:latin typeface="Calibri" panose="020F0502020204030204" pitchFamily="34" charset="0"/>
                <a:cs typeface="Calibri" panose="020F0502020204030204" pitchFamily="34" charset="0"/>
              </a:rPr>
              <a:t>EK pārstāvniecība Latvijā: @EiropasKomisija (Twitter, </a:t>
            </a:r>
            <a:r>
              <a:rPr lang="lv-LV" sz="2700" dirty="0" err="1">
                <a:latin typeface="Calibri" panose="020F0502020204030204" pitchFamily="34" charset="0"/>
                <a:cs typeface="Calibri" panose="020F0502020204030204" pitchFamily="34" charset="0"/>
              </a:rPr>
              <a:t>Facebook</a:t>
            </a:r>
            <a:r>
              <a:rPr lang="lv-LV" sz="2700" dirty="0">
                <a:latin typeface="Calibri" panose="020F0502020204030204" pitchFamily="34" charset="0"/>
                <a:cs typeface="Calibri" panose="020F0502020204030204" pitchFamily="34" charset="0"/>
              </a:rPr>
              <a:t>, Instagram)</a:t>
            </a:r>
          </a:p>
          <a:p>
            <a:r>
              <a:rPr lang="lv-LV" sz="2700" dirty="0">
                <a:latin typeface="Calibri" panose="020F0502020204030204" pitchFamily="34" charset="0"/>
                <a:cs typeface="Calibri" panose="020F0502020204030204" pitchFamily="34" charset="0"/>
              </a:rPr>
              <a:t>Publikācijas par dezinformāciju arī </a:t>
            </a:r>
            <a:r>
              <a:rPr lang="lv-LV" sz="2700" dirty="0" err="1">
                <a:latin typeface="Calibri" panose="020F0502020204030204" pitchFamily="34" charset="0"/>
                <a:cs typeface="Calibri" panose="020F0502020204030204" pitchFamily="34" charset="0"/>
              </a:rPr>
              <a:t>Re:Check</a:t>
            </a:r>
            <a:r>
              <a:rPr lang="lv-LV" sz="2700" dirty="0">
                <a:latin typeface="Calibri" panose="020F0502020204030204" pitchFamily="34" charset="0"/>
                <a:cs typeface="Calibri" panose="020F0502020204030204" pitchFamily="34" charset="0"/>
              </a:rPr>
              <a:t> lapā, LSM ziņu portālā un portālā Delfi.</a:t>
            </a:r>
          </a:p>
        </p:txBody>
      </p:sp>
    </p:spTree>
    <p:extLst>
      <p:ext uri="{BB962C8B-B14F-4D97-AF65-F5344CB8AC3E}">
        <p14:creationId xmlns:p14="http://schemas.microsoft.com/office/powerpoint/2010/main" val="31796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BADCA3-C441-4F75-A113-8377F2EDC165}"/>
              </a:ext>
            </a:extLst>
          </p:cNvPr>
          <p:cNvSpPr>
            <a:spLocks noGrp="1"/>
          </p:cNvSpPr>
          <p:nvPr>
            <p:ph type="title"/>
          </p:nvPr>
        </p:nvSpPr>
        <p:spPr>
          <a:xfrm>
            <a:off x="646111" y="452718"/>
            <a:ext cx="9404723" cy="1400530"/>
          </a:xfrm>
        </p:spPr>
        <p:txBody>
          <a:bodyPr>
            <a:normAutofit/>
          </a:bodyPr>
          <a:lstStyle/>
          <a:p>
            <a:r>
              <a:rPr lang="lv-LV"/>
              <a:t>Kas ir dezinformācija?</a:t>
            </a:r>
            <a:endParaRPr lang="lv-LV" dirty="0"/>
          </a:p>
        </p:txBody>
      </p:sp>
      <p:graphicFrame>
        <p:nvGraphicFramePr>
          <p:cNvPr id="5" name="Satura vietturis 2">
            <a:extLst>
              <a:ext uri="{FF2B5EF4-FFF2-40B4-BE49-F238E27FC236}">
                <a16:creationId xmlns:a16="http://schemas.microsoft.com/office/drawing/2014/main" id="{0AC463E5-0814-4E04-B118-181261366683}"/>
              </a:ext>
            </a:extLst>
          </p:cNvPr>
          <p:cNvGraphicFramePr>
            <a:graphicFrameLocks noGrp="1"/>
          </p:cNvGraphicFramePr>
          <p:nvPr>
            <p:ph idx="1"/>
            <p:extLst>
              <p:ext uri="{D42A27DB-BD31-4B8C-83A1-F6EECF244321}">
                <p14:modId xmlns:p14="http://schemas.microsoft.com/office/powerpoint/2010/main" val="1532445270"/>
              </p:ext>
            </p:extLst>
          </p:nvPr>
        </p:nvGraphicFramePr>
        <p:xfrm>
          <a:off x="646111" y="1499017"/>
          <a:ext cx="10461600" cy="4785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61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8FCF71C-2329-4FB6-94C7-6061AAC15D14}"/>
              </a:ext>
            </a:extLst>
          </p:cNvPr>
          <p:cNvSpPr>
            <a:spLocks noGrp="1"/>
          </p:cNvSpPr>
          <p:nvPr>
            <p:ph type="title"/>
          </p:nvPr>
        </p:nvSpPr>
        <p:spPr>
          <a:xfrm>
            <a:off x="471948" y="442220"/>
            <a:ext cx="10218863" cy="1356600"/>
          </a:xfrm>
        </p:spPr>
        <p:txBody>
          <a:bodyPr>
            <a:normAutofit/>
          </a:bodyPr>
          <a:lstStyle/>
          <a:p>
            <a:r>
              <a:rPr lang="lv-LV" dirty="0"/>
              <a:t> «Dezinformācija» un «viltus ziņas»</a:t>
            </a:r>
          </a:p>
        </p:txBody>
      </p:sp>
      <p:sp>
        <p:nvSpPr>
          <p:cNvPr id="3" name="Satura vietturis 2">
            <a:extLst>
              <a:ext uri="{FF2B5EF4-FFF2-40B4-BE49-F238E27FC236}">
                <a16:creationId xmlns:a16="http://schemas.microsoft.com/office/drawing/2014/main" id="{65385445-D995-4888-BB65-76165DB509FA}"/>
              </a:ext>
            </a:extLst>
          </p:cNvPr>
          <p:cNvSpPr>
            <a:spLocks noGrp="1"/>
          </p:cNvSpPr>
          <p:nvPr>
            <p:ph idx="1"/>
          </p:nvPr>
        </p:nvSpPr>
        <p:spPr>
          <a:xfrm>
            <a:off x="471948" y="1439057"/>
            <a:ext cx="11325311" cy="4676930"/>
          </a:xfrm>
        </p:spPr>
        <p:txBody>
          <a:bodyPr>
            <a:normAutofit/>
          </a:bodyPr>
          <a:lstStyle/>
          <a:p>
            <a:r>
              <a:rPr lang="lv-LV" sz="2600" dirty="0"/>
              <a:t>Jēdzienu «dezinformācija» labāk lietot, jo:</a:t>
            </a:r>
          </a:p>
          <a:p>
            <a:pPr marL="0" indent="0">
              <a:buNone/>
            </a:pPr>
            <a:endParaRPr lang="lv-LV" sz="2600" dirty="0"/>
          </a:p>
          <a:p>
            <a:pPr lvl="1" indent="-342900">
              <a:buAutoNum type="arabicParenR"/>
            </a:pPr>
            <a:r>
              <a:rPr lang="lv-LV" sz="2400" dirty="0"/>
              <a:t>dezinformācija aptver ļoti </a:t>
            </a:r>
            <a:r>
              <a:rPr lang="lv-LV" sz="2400" b="1" dirty="0"/>
              <a:t>daudz izpausmes žanru</a:t>
            </a:r>
            <a:r>
              <a:rPr lang="lv-LV" sz="2400" dirty="0"/>
              <a:t> – rakstīts materiāls, video, audio un fotogrāfijas;</a:t>
            </a:r>
          </a:p>
          <a:p>
            <a:pPr lvl="1" indent="-342900">
              <a:buAutoNum type="arabicParenR"/>
            </a:pPr>
            <a:r>
              <a:rPr lang="lv-LV" sz="2400" b="1" dirty="0"/>
              <a:t>viltus ziņas nav pietiekami precīzs apzīmējums</a:t>
            </a:r>
            <a:r>
              <a:rPr lang="lv-LV" sz="2400" dirty="0"/>
              <a:t>, jo nereti tās nesatur ziņas vērtu informāciju, kā arī politiķi devalvējuši šo jēdzienu;</a:t>
            </a:r>
          </a:p>
          <a:p>
            <a:pPr lvl="1" indent="-342900">
              <a:buAutoNum type="arabicParenR"/>
            </a:pPr>
            <a:r>
              <a:rPr lang="lv-LV" sz="2400" dirty="0"/>
              <a:t>dezinformācijas jēdziens aptver tās </a:t>
            </a:r>
            <a:r>
              <a:rPr lang="lv-LV" sz="2400" b="1" dirty="0"/>
              <a:t>nodarītās sekas – piemēram, vērtību graušanu vai apdraudējumu, iespējamu ietekmi uz demokrātijas procesiem</a:t>
            </a:r>
            <a:r>
              <a:rPr lang="lv-LV" sz="2400" dirty="0"/>
              <a:t> (vēlēšanām, sabiedrības veselību utml.). </a:t>
            </a:r>
          </a:p>
        </p:txBody>
      </p:sp>
    </p:spTree>
    <p:extLst>
      <p:ext uri="{BB962C8B-B14F-4D97-AF65-F5344CB8AC3E}">
        <p14:creationId xmlns:p14="http://schemas.microsoft.com/office/powerpoint/2010/main" val="258290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505FFF-B6BC-4959-824A-302C11876C74}"/>
              </a:ext>
            </a:extLst>
          </p:cNvPr>
          <p:cNvSpPr>
            <a:spLocks noGrp="1"/>
          </p:cNvSpPr>
          <p:nvPr>
            <p:ph type="title"/>
          </p:nvPr>
        </p:nvSpPr>
        <p:spPr/>
        <p:txBody>
          <a:bodyPr>
            <a:normAutofit/>
          </a:bodyPr>
          <a:lstStyle/>
          <a:p>
            <a:r>
              <a:rPr lang="lv-LV" dirty="0"/>
              <a:t>Ar kādām dezinformācijas ziņām šobrīd cīnāmies Eiropā? I</a:t>
            </a:r>
          </a:p>
        </p:txBody>
      </p:sp>
      <p:graphicFrame>
        <p:nvGraphicFramePr>
          <p:cNvPr id="4" name="Satura vietturis 3">
            <a:extLst>
              <a:ext uri="{FF2B5EF4-FFF2-40B4-BE49-F238E27FC236}">
                <a16:creationId xmlns:a16="http://schemas.microsoft.com/office/drawing/2014/main" id="{C86B76EB-EE9F-4398-AA41-BB3D5A373E2E}"/>
              </a:ext>
            </a:extLst>
          </p:cNvPr>
          <p:cNvGraphicFramePr>
            <a:graphicFrameLocks noGrp="1"/>
          </p:cNvGraphicFramePr>
          <p:nvPr>
            <p:ph idx="1"/>
            <p:extLst>
              <p:ext uri="{D42A27DB-BD31-4B8C-83A1-F6EECF244321}">
                <p14:modId xmlns:p14="http://schemas.microsoft.com/office/powerpoint/2010/main" val="3706461317"/>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13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505FFF-B6BC-4959-824A-302C11876C74}"/>
              </a:ext>
            </a:extLst>
          </p:cNvPr>
          <p:cNvSpPr>
            <a:spLocks noGrp="1"/>
          </p:cNvSpPr>
          <p:nvPr>
            <p:ph type="title"/>
          </p:nvPr>
        </p:nvSpPr>
        <p:spPr/>
        <p:txBody>
          <a:bodyPr>
            <a:normAutofit/>
          </a:bodyPr>
          <a:lstStyle/>
          <a:p>
            <a:r>
              <a:rPr lang="lv-LV" dirty="0"/>
              <a:t>Ar kādām dezinformācijas ziņām šobrīd cīnāmies Eiropā? II</a:t>
            </a:r>
          </a:p>
        </p:txBody>
      </p:sp>
      <p:graphicFrame>
        <p:nvGraphicFramePr>
          <p:cNvPr id="4" name="Satura vietturis 3">
            <a:extLst>
              <a:ext uri="{FF2B5EF4-FFF2-40B4-BE49-F238E27FC236}">
                <a16:creationId xmlns:a16="http://schemas.microsoft.com/office/drawing/2014/main" id="{C86B76EB-EE9F-4398-AA41-BB3D5A373E2E}"/>
              </a:ext>
            </a:extLst>
          </p:cNvPr>
          <p:cNvGraphicFramePr>
            <a:graphicFrameLocks noGrp="1"/>
          </p:cNvGraphicFramePr>
          <p:nvPr>
            <p:ph idx="1"/>
            <p:extLst>
              <p:ext uri="{D42A27DB-BD31-4B8C-83A1-F6EECF244321}">
                <p14:modId xmlns:p14="http://schemas.microsoft.com/office/powerpoint/2010/main" val="2273358736"/>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35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505FFF-B6BC-4959-824A-302C11876C74}"/>
              </a:ext>
            </a:extLst>
          </p:cNvPr>
          <p:cNvSpPr>
            <a:spLocks noGrp="1"/>
          </p:cNvSpPr>
          <p:nvPr>
            <p:ph type="title"/>
          </p:nvPr>
        </p:nvSpPr>
        <p:spPr/>
        <p:txBody>
          <a:bodyPr>
            <a:normAutofit/>
          </a:bodyPr>
          <a:lstStyle/>
          <a:p>
            <a:r>
              <a:rPr lang="lv-LV" dirty="0"/>
              <a:t>Ar kādām dezinformācijas ziņām šobrīd cīnāmies Eiropā? III</a:t>
            </a:r>
          </a:p>
        </p:txBody>
      </p:sp>
      <p:graphicFrame>
        <p:nvGraphicFramePr>
          <p:cNvPr id="4" name="Satura vietturis 3">
            <a:extLst>
              <a:ext uri="{FF2B5EF4-FFF2-40B4-BE49-F238E27FC236}">
                <a16:creationId xmlns:a16="http://schemas.microsoft.com/office/drawing/2014/main" id="{C86B76EB-EE9F-4398-AA41-BB3D5A373E2E}"/>
              </a:ext>
            </a:extLst>
          </p:cNvPr>
          <p:cNvGraphicFramePr>
            <a:graphicFrameLocks noGrp="1"/>
          </p:cNvGraphicFramePr>
          <p:nvPr>
            <p:ph idx="1"/>
            <p:extLst>
              <p:ext uri="{D42A27DB-BD31-4B8C-83A1-F6EECF244321}">
                <p14:modId xmlns:p14="http://schemas.microsoft.com/office/powerpoint/2010/main" val="2987085120"/>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85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8B5DF-B628-4857-B597-626E983BDBC8}"/>
              </a:ext>
            </a:extLst>
          </p:cNvPr>
          <p:cNvSpPr>
            <a:spLocks noGrp="1"/>
          </p:cNvSpPr>
          <p:nvPr>
            <p:ph type="title"/>
          </p:nvPr>
        </p:nvSpPr>
        <p:spPr>
          <a:xfrm>
            <a:off x="646111" y="452718"/>
            <a:ext cx="9404723" cy="1400530"/>
          </a:xfrm>
        </p:spPr>
        <p:txBody>
          <a:bodyPr>
            <a:normAutofit/>
          </a:bodyPr>
          <a:lstStyle/>
          <a:p>
            <a:r>
              <a:rPr lang="lv-LV"/>
              <a:t>Kas iesaistās cīņā ar dezinformāciju?</a:t>
            </a:r>
          </a:p>
        </p:txBody>
      </p:sp>
      <p:graphicFrame>
        <p:nvGraphicFramePr>
          <p:cNvPr id="4" name="Satura vietturis 3">
            <a:extLst>
              <a:ext uri="{FF2B5EF4-FFF2-40B4-BE49-F238E27FC236}">
                <a16:creationId xmlns:a16="http://schemas.microsoft.com/office/drawing/2014/main" id="{17F5664D-5F90-4B1D-968D-7D60B0C5D9A4}"/>
              </a:ext>
            </a:extLst>
          </p:cNvPr>
          <p:cNvGraphicFramePr>
            <a:graphicFrameLocks noGrp="1"/>
          </p:cNvGraphicFramePr>
          <p:nvPr>
            <p:ph idx="1"/>
            <p:extLst>
              <p:ext uri="{D42A27DB-BD31-4B8C-83A1-F6EECF244321}">
                <p14:modId xmlns:p14="http://schemas.microsoft.com/office/powerpoint/2010/main" val="158213805"/>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06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2C8B25C-7D9F-44D5-A3BC-88D92724F04E}"/>
              </a:ext>
            </a:extLst>
          </p:cNvPr>
          <p:cNvSpPr>
            <a:spLocks noGrp="1"/>
          </p:cNvSpPr>
          <p:nvPr>
            <p:ph type="title"/>
          </p:nvPr>
        </p:nvSpPr>
        <p:spPr>
          <a:xfrm>
            <a:off x="644577" y="524656"/>
            <a:ext cx="3531445" cy="5592085"/>
          </a:xfrm>
        </p:spPr>
        <p:txBody>
          <a:bodyPr>
            <a:normAutofit/>
          </a:bodyPr>
          <a:lstStyle/>
          <a:p>
            <a:pPr algn="r"/>
            <a:r>
              <a:rPr lang="lv-LV" sz="3900">
                <a:solidFill>
                  <a:schemeClr val="tx1"/>
                </a:solidFill>
              </a:rPr>
              <a:t>Eiropas Digitālo mediju observatorija.</a:t>
            </a:r>
            <a:br>
              <a:rPr lang="lv-LV" sz="3900">
                <a:solidFill>
                  <a:schemeClr val="tx1"/>
                </a:solidFill>
              </a:rPr>
            </a:br>
            <a:r>
              <a:rPr lang="lv-LV" sz="3900">
                <a:solidFill>
                  <a:schemeClr val="tx1"/>
                </a:solidFill>
              </a:rPr>
              <a:t>Kam piešķir finansējumu?</a:t>
            </a:r>
            <a:endParaRPr lang="lv-LV" sz="3900" dirty="0">
              <a:solidFill>
                <a:schemeClr val="tx1"/>
              </a:solidFill>
            </a:endParaRP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atura vietturis 2">
            <a:extLst>
              <a:ext uri="{FF2B5EF4-FFF2-40B4-BE49-F238E27FC236}">
                <a16:creationId xmlns:a16="http://schemas.microsoft.com/office/drawing/2014/main" id="{DF8086CB-9C40-4024-985A-12265F719D1D}"/>
              </a:ext>
            </a:extLst>
          </p:cNvPr>
          <p:cNvSpPr>
            <a:spLocks noGrp="1"/>
          </p:cNvSpPr>
          <p:nvPr>
            <p:ph idx="1"/>
          </p:nvPr>
        </p:nvSpPr>
        <p:spPr>
          <a:xfrm>
            <a:off x="4829164" y="689548"/>
            <a:ext cx="6294448" cy="5427193"/>
          </a:xfrm>
        </p:spPr>
        <p:txBody>
          <a:bodyPr>
            <a:normAutofit lnSpcReduction="10000"/>
          </a:bodyPr>
          <a:lstStyle/>
          <a:p>
            <a:pPr marL="285750" indent="-285750">
              <a:buFont typeface="Wingdings" panose="05000000000000000000" pitchFamily="2" charset="2"/>
              <a:buChar char="§"/>
            </a:pPr>
            <a:r>
              <a:rPr lang="lv-LV" sz="2600" dirty="0"/>
              <a:t> identificēt, analizēt un ierobežot dezinformācijas kampaņas un aktivitātes nacionālā, pārrobežu un ES līmenī</a:t>
            </a:r>
            <a:r>
              <a:rPr lang="en-US" sz="2600" dirty="0"/>
              <a:t>;</a:t>
            </a:r>
          </a:p>
          <a:p>
            <a:pPr marL="285750" indent="-285750">
              <a:buFont typeface="Wingdings" panose="05000000000000000000" pitchFamily="2" charset="2"/>
              <a:buChar char="§"/>
            </a:pPr>
            <a:r>
              <a:rPr lang="lv-LV" sz="2600" dirty="0"/>
              <a:t> analizēt dezinformācijas kampaņu ietekmi uz sabiedrību un demokrātiju</a:t>
            </a:r>
            <a:r>
              <a:rPr lang="en-US" sz="2600" dirty="0"/>
              <a:t>;</a:t>
            </a:r>
          </a:p>
          <a:p>
            <a:pPr marL="285750" indent="-285750">
              <a:buFont typeface="Wingdings" panose="05000000000000000000" pitchFamily="2" charset="2"/>
              <a:buChar char="§"/>
            </a:pPr>
            <a:r>
              <a:rPr lang="lv-LV" sz="2600" dirty="0"/>
              <a:t> veicināt mediju lasītprasmes aktivitātes</a:t>
            </a:r>
            <a:r>
              <a:rPr lang="en-US" sz="2600" dirty="0"/>
              <a:t>;</a:t>
            </a:r>
          </a:p>
          <a:p>
            <a:pPr marL="285750" indent="-285750">
              <a:buFont typeface="Wingdings" panose="05000000000000000000" pitchFamily="2" charset="2"/>
              <a:buChar char="§"/>
            </a:pPr>
            <a:r>
              <a:rPr lang="lv-LV" sz="2600" dirty="0"/>
              <a:t> uzraudzīt tiešsaistes platformu politikas un digitālo mediju ekosistēmas, sadarbojoties ar dalībvalstu atbildīgajām institūcijām</a:t>
            </a:r>
            <a:r>
              <a:rPr lang="en-US" sz="2600" dirty="0"/>
              <a:t>.</a:t>
            </a:r>
          </a:p>
          <a:p>
            <a:endParaRPr lang="lv-LV" dirty="0"/>
          </a:p>
        </p:txBody>
      </p:sp>
    </p:spTree>
    <p:extLst>
      <p:ext uri="{BB962C8B-B14F-4D97-AF65-F5344CB8AC3E}">
        <p14:creationId xmlns:p14="http://schemas.microsoft.com/office/powerpoint/2010/main" val="172396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AEC7C0-1444-4B75-8705-2B53B15FBB05}"/>
              </a:ext>
            </a:extLst>
          </p:cNvPr>
          <p:cNvSpPr>
            <a:spLocks noGrp="1"/>
          </p:cNvSpPr>
          <p:nvPr>
            <p:ph type="title"/>
          </p:nvPr>
        </p:nvSpPr>
        <p:spPr>
          <a:xfrm>
            <a:off x="646112" y="452718"/>
            <a:ext cx="4165580" cy="1400530"/>
          </a:xfrm>
        </p:spPr>
        <p:txBody>
          <a:bodyPr>
            <a:normAutofit/>
          </a:bodyPr>
          <a:lstStyle/>
          <a:p>
            <a:pPr>
              <a:lnSpc>
                <a:spcPct val="90000"/>
              </a:lnSpc>
            </a:pPr>
            <a:r>
              <a:rPr lang="lv-LV" sz="3300">
                <a:effectLst/>
                <a:latin typeface="Arial" panose="020B0604020202020204" pitchFamily="34" charset="0"/>
              </a:rPr>
              <a:t>ES prakses kodekss dezinformācijas jomā</a:t>
            </a:r>
            <a:endParaRPr lang="lv-LV" sz="3300"/>
          </a:p>
        </p:txBody>
      </p:sp>
      <p:sp>
        <p:nvSpPr>
          <p:cNvPr id="42" name="Freeform: Shape 41">
            <a:extLst>
              <a:ext uri="{FF2B5EF4-FFF2-40B4-BE49-F238E27FC236}">
                <a16:creationId xmlns:a16="http://schemas.microsoft.com/office/drawing/2014/main" id="{C2167F82-BD57-4D9B-BCC3-A4F13118B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44" name="Freeform 23">
            <a:extLst>
              <a:ext uri="{FF2B5EF4-FFF2-40B4-BE49-F238E27FC236}">
                <a16:creationId xmlns:a16="http://schemas.microsoft.com/office/drawing/2014/main" id="{4CBF4B90-A27B-4E6A-B288-303118BA6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Attēls 6">
            <a:extLst>
              <a:ext uri="{FF2B5EF4-FFF2-40B4-BE49-F238E27FC236}">
                <a16:creationId xmlns:a16="http://schemas.microsoft.com/office/drawing/2014/main" id="{9E95C4CE-C443-4944-BD49-27340852203C}"/>
              </a:ext>
            </a:extLst>
          </p:cNvPr>
          <p:cNvPicPr>
            <a:picLocks noChangeAspect="1"/>
          </p:cNvPicPr>
          <p:nvPr/>
        </p:nvPicPr>
        <p:blipFill>
          <a:blip r:embed="rId3"/>
          <a:stretch>
            <a:fillRect/>
          </a:stretch>
        </p:blipFill>
        <p:spPr>
          <a:xfrm>
            <a:off x="8916129" y="685249"/>
            <a:ext cx="2627752" cy="2627752"/>
          </a:xfrm>
          <a:prstGeom prst="rect">
            <a:avLst/>
          </a:prstGeom>
          <a:effectLst/>
        </p:spPr>
      </p:pic>
      <p:sp>
        <p:nvSpPr>
          <p:cNvPr id="46" name="Rectangle 45">
            <a:extLst>
              <a:ext uri="{FF2B5EF4-FFF2-40B4-BE49-F238E27FC236}">
                <a16:creationId xmlns:a16="http://schemas.microsoft.com/office/drawing/2014/main" id="{BC77A50A-7946-4C3E-A197-2F4ACE08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atura vietturis 2">
            <a:extLst>
              <a:ext uri="{FF2B5EF4-FFF2-40B4-BE49-F238E27FC236}">
                <a16:creationId xmlns:a16="http://schemas.microsoft.com/office/drawing/2014/main" id="{5C80AEBF-1D35-4696-B1D7-E13743770EB4}"/>
              </a:ext>
            </a:extLst>
          </p:cNvPr>
          <p:cNvSpPr>
            <a:spLocks noGrp="1"/>
          </p:cNvSpPr>
          <p:nvPr>
            <p:ph idx="1"/>
          </p:nvPr>
        </p:nvSpPr>
        <p:spPr>
          <a:xfrm>
            <a:off x="646113" y="2052918"/>
            <a:ext cx="4165146" cy="4195481"/>
          </a:xfrm>
        </p:spPr>
        <p:txBody>
          <a:bodyPr>
            <a:normAutofit lnSpcReduction="10000"/>
          </a:bodyPr>
          <a:lstStyle/>
          <a:p>
            <a:r>
              <a:rPr lang="lv-LV" sz="2400" dirty="0"/>
              <a:t>Darbojas starptautiski.</a:t>
            </a:r>
          </a:p>
          <a:p>
            <a:r>
              <a:rPr lang="lv-LV" sz="2400" dirty="0"/>
              <a:t>Apvienojušies pārstāvji no tiešsaistes platformām, sociālajiem medijiem, reklāmas industrijas.</a:t>
            </a:r>
          </a:p>
          <a:p>
            <a:r>
              <a:rPr lang="lv-LV" sz="2400" dirty="0"/>
              <a:t>Pašregulējošs Prakses kodekss, lai ierobežotu dezinformācijas izplatību tiešsaistē un apkarotu viltus ziņas.</a:t>
            </a:r>
          </a:p>
          <a:p>
            <a:pPr marL="0" indent="0">
              <a:buNone/>
            </a:pPr>
            <a:endParaRPr lang="lv-LV" dirty="0"/>
          </a:p>
        </p:txBody>
      </p:sp>
      <p:pic>
        <p:nvPicPr>
          <p:cNvPr id="6" name="Attēls 5">
            <a:extLst>
              <a:ext uri="{FF2B5EF4-FFF2-40B4-BE49-F238E27FC236}">
                <a16:creationId xmlns:a16="http://schemas.microsoft.com/office/drawing/2014/main" id="{77657AAC-2116-4141-8895-3BC2C58BA2CA}"/>
              </a:ext>
            </a:extLst>
          </p:cNvPr>
          <p:cNvPicPr>
            <a:picLocks noChangeAspect="1"/>
          </p:cNvPicPr>
          <p:nvPr/>
        </p:nvPicPr>
        <p:blipFill>
          <a:blip r:embed="rId4"/>
          <a:stretch>
            <a:fillRect/>
          </a:stretch>
        </p:blipFill>
        <p:spPr>
          <a:xfrm>
            <a:off x="6094408" y="933249"/>
            <a:ext cx="2627752" cy="2131750"/>
          </a:xfrm>
          <a:prstGeom prst="rect">
            <a:avLst/>
          </a:prstGeom>
          <a:effectLst/>
        </p:spPr>
      </p:pic>
      <p:pic>
        <p:nvPicPr>
          <p:cNvPr id="4" name="Attēls 3">
            <a:extLst>
              <a:ext uri="{FF2B5EF4-FFF2-40B4-BE49-F238E27FC236}">
                <a16:creationId xmlns:a16="http://schemas.microsoft.com/office/drawing/2014/main" id="{298F872F-12A7-43E8-AD7E-7C185C006453}"/>
              </a:ext>
            </a:extLst>
          </p:cNvPr>
          <p:cNvPicPr>
            <a:picLocks noChangeAspect="1"/>
          </p:cNvPicPr>
          <p:nvPr/>
        </p:nvPicPr>
        <p:blipFill>
          <a:blip r:embed="rId5"/>
          <a:stretch>
            <a:fillRect/>
          </a:stretch>
        </p:blipFill>
        <p:spPr>
          <a:xfrm>
            <a:off x="6094408" y="4337187"/>
            <a:ext cx="2627752" cy="1119570"/>
          </a:xfrm>
          <a:prstGeom prst="rect">
            <a:avLst/>
          </a:prstGeom>
          <a:effectLst/>
        </p:spPr>
      </p:pic>
      <p:pic>
        <p:nvPicPr>
          <p:cNvPr id="5" name="Attēls 4">
            <a:extLst>
              <a:ext uri="{FF2B5EF4-FFF2-40B4-BE49-F238E27FC236}">
                <a16:creationId xmlns:a16="http://schemas.microsoft.com/office/drawing/2014/main" id="{A12DDFBB-4C10-43CF-9744-1F8D36222DBF}"/>
              </a:ext>
            </a:extLst>
          </p:cNvPr>
          <p:cNvPicPr>
            <a:picLocks noChangeAspect="1"/>
          </p:cNvPicPr>
          <p:nvPr/>
        </p:nvPicPr>
        <p:blipFill>
          <a:blip r:embed="rId6"/>
          <a:stretch>
            <a:fillRect/>
          </a:stretch>
        </p:blipFill>
        <p:spPr>
          <a:xfrm>
            <a:off x="8916129" y="4404269"/>
            <a:ext cx="2627752" cy="985406"/>
          </a:xfrm>
          <a:prstGeom prst="rect">
            <a:avLst/>
          </a:prstGeom>
          <a:effectLst/>
        </p:spPr>
      </p:pic>
    </p:spTree>
    <p:extLst>
      <p:ext uri="{BB962C8B-B14F-4D97-AF65-F5344CB8AC3E}">
        <p14:creationId xmlns:p14="http://schemas.microsoft.com/office/powerpoint/2010/main" val="3677184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s">
  <a:themeElements>
    <a:clrScheme name="Jons">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51</TotalTime>
  <Words>984</Words>
  <Application>Microsoft Office PowerPoint</Application>
  <PresentationFormat>Platekrāna</PresentationFormat>
  <Paragraphs>75</Paragraphs>
  <Slides>16</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16</vt:i4>
      </vt:variant>
    </vt:vector>
  </HeadingPairs>
  <TitlesOfParts>
    <vt:vector size="22" baseType="lpstr">
      <vt:lpstr>Arial</vt:lpstr>
      <vt:lpstr>Calibri</vt:lpstr>
      <vt:lpstr>Century Gothic</vt:lpstr>
      <vt:lpstr>Wingdings</vt:lpstr>
      <vt:lpstr>Wingdings 3</vt:lpstr>
      <vt:lpstr>Jons</vt:lpstr>
      <vt:lpstr>Tālavas  taurētājs mūsdienās – cīņa ar dezinformāciju un viltus ziņām Eiropā</vt:lpstr>
      <vt:lpstr>Kas ir dezinformācija?</vt:lpstr>
      <vt:lpstr> «Dezinformācija» un «viltus ziņas»</vt:lpstr>
      <vt:lpstr>Ar kādām dezinformācijas ziņām šobrīd cīnāmies Eiropā? I</vt:lpstr>
      <vt:lpstr>Ar kādām dezinformācijas ziņām šobrīd cīnāmies Eiropā? II</vt:lpstr>
      <vt:lpstr>Ar kādām dezinformācijas ziņām šobrīd cīnāmies Eiropā? III</vt:lpstr>
      <vt:lpstr>Kas iesaistās cīņā ar dezinformāciju?</vt:lpstr>
      <vt:lpstr>Eiropas Digitālo mediju observatorija. Kam piešķir finansējumu?</vt:lpstr>
      <vt:lpstr>ES prakses kodekss dezinformācijas jomā</vt:lpstr>
      <vt:lpstr>ES prakses kodekss dezinformācijas jomā II</vt:lpstr>
      <vt:lpstr>Kas jādara dezinformācijas apkarošanā?</vt:lpstr>
      <vt:lpstr>Faktu pārbaudītāji, RAPID sistēma</vt:lpstr>
      <vt:lpstr>Kur Tālavas taurētājs?</vt:lpstr>
      <vt:lpstr>Kā varam cīnīties pret dezinformāciju?</vt:lpstr>
      <vt:lpstr>Izaicinājumi </vt:lpstr>
      <vt:lpstr>Noderīgi resursi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Tālavas  taurētājs mūsdienās – cīņa ar dezinformāciju un viltus ziņām Eiropā</dc:title>
  <dc:creator>Kristīne Liepiņa</dc:creator>
  <cp:lastModifiedBy>Kristīne Liepiņa</cp:lastModifiedBy>
  <cp:revision>8</cp:revision>
  <dcterms:created xsi:type="dcterms:W3CDTF">2020-11-11T10:43:44Z</dcterms:created>
  <dcterms:modified xsi:type="dcterms:W3CDTF">2020-11-11T11:35:04Z</dcterms:modified>
</cp:coreProperties>
</file>